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71" r:id="rId3"/>
    <p:sldId id="257" r:id="rId4"/>
    <p:sldId id="258" r:id="rId5"/>
    <p:sldId id="292" r:id="rId6"/>
    <p:sldId id="293" r:id="rId7"/>
    <p:sldId id="294" r:id="rId8"/>
    <p:sldId id="295" r:id="rId9"/>
    <p:sldId id="260" r:id="rId10"/>
    <p:sldId id="287" r:id="rId11"/>
    <p:sldId id="263" r:id="rId12"/>
    <p:sldId id="297" r:id="rId13"/>
    <p:sldId id="296" r:id="rId14"/>
    <p:sldId id="298" r:id="rId15"/>
    <p:sldId id="311" r:id="rId16"/>
    <p:sldId id="262" r:id="rId17"/>
    <p:sldId id="299" r:id="rId18"/>
    <p:sldId id="300" r:id="rId19"/>
    <p:sldId id="301" r:id="rId20"/>
    <p:sldId id="304" r:id="rId21"/>
    <p:sldId id="305" r:id="rId22"/>
    <p:sldId id="306" r:id="rId23"/>
    <p:sldId id="302" r:id="rId24"/>
    <p:sldId id="307" r:id="rId25"/>
    <p:sldId id="310" r:id="rId26"/>
    <p:sldId id="308" r:id="rId27"/>
    <p:sldId id="309" r:id="rId28"/>
    <p:sldId id="303" r:id="rId29"/>
    <p:sldId id="281" r:id="rId30"/>
    <p:sldId id="270" r:id="rId31"/>
  </p:sldIdLst>
  <p:sldSz cx="18288000" cy="10287000"/>
  <p:notesSz cx="6858000" cy="9144000"/>
  <p:embeddedFontLst>
    <p:embeddedFont>
      <p:font typeface="Aharoni" panose="02010803020104030203" pitchFamily="2" charset="-79"/>
      <p:bold r:id="rId33"/>
    </p:embeddedFont>
    <p:embeddedFont>
      <p:font typeface="Cambria" panose="02040503050406030204" pitchFamily="18" charset="0"/>
      <p:regular r:id="rId34"/>
      <p:bold r:id="rId35"/>
      <p:italic r:id="rId36"/>
      <p:boldItalic r:id="rId37"/>
    </p:embeddedFont>
    <p:embeddedFont>
      <p:font typeface="Kollektif"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53" autoAdjust="0"/>
    <p:restoredTop sz="92000" autoAdjust="0"/>
  </p:normalViewPr>
  <p:slideViewPr>
    <p:cSldViewPr>
      <p:cViewPr>
        <p:scale>
          <a:sx n="50" d="100"/>
          <a:sy n="50" d="100"/>
        </p:scale>
        <p:origin x="29" y="4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B0AAB-8457-4934-9FFF-EC7CE8609CBC}" type="datetimeFigureOut">
              <a:rPr lang="en-US" smtClean="0"/>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CD23B-0417-479B-9B44-85814A841761}" type="slidenum">
              <a:rPr lang="en-US" smtClean="0"/>
              <a:t>‹#›</a:t>
            </a:fld>
            <a:endParaRPr lang="en-US"/>
          </a:p>
        </p:txBody>
      </p:sp>
    </p:spTree>
    <p:extLst>
      <p:ext uri="{BB962C8B-B14F-4D97-AF65-F5344CB8AC3E}">
        <p14:creationId xmlns:p14="http://schemas.microsoft.com/office/powerpoint/2010/main" val="428069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CD23B-0417-479B-9B44-85814A841761}" type="slidenum">
              <a:rPr lang="en-US" smtClean="0"/>
              <a:t>29</a:t>
            </a:fld>
            <a:endParaRPr lang="en-US"/>
          </a:p>
        </p:txBody>
      </p:sp>
    </p:spTree>
    <p:extLst>
      <p:ext uri="{BB962C8B-B14F-4D97-AF65-F5344CB8AC3E}">
        <p14:creationId xmlns:p14="http://schemas.microsoft.com/office/powerpoint/2010/main" val="4081726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google.com/spreadsheets/d/1w5Ya3cAN06xi-GLB-gLiUZqaOm1bvZ4hrLYjqjrgvyE/edit?usp=sharing" TargetMode="Externa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google.com/spreadsheets/d/1w5Ya3cAN06xi-GLB-gLiUZqaOm1bvZ4hrLYjqjrgvyE/edit?usp=sharing" TargetMode="Externa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sv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4.sv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4.sv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4.sv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sv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4.sv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7.xml"/><Relationship Id="rId7" Type="http://schemas.openxmlformats.org/officeDocument/2006/relationships/image" Target="../media/image1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2.svg"/><Relationship Id="rId10"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github.com/kithmiGunawardna/Hate_Speech_detection"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4.sv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4.sv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5.sv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flipV="1">
            <a:off x="9325170" y="-1810932"/>
            <a:ext cx="11205779" cy="10911627"/>
          </a:xfrm>
          <a:custGeom>
            <a:avLst/>
            <a:gdLst/>
            <a:ahLst/>
            <a:cxnLst/>
            <a:rect l="l" t="t" r="r" b="b"/>
            <a:pathLst>
              <a:path w="11205779" h="10911627">
                <a:moveTo>
                  <a:pt x="0" y="10911627"/>
                </a:moveTo>
                <a:lnTo>
                  <a:pt x="11205779" y="10911627"/>
                </a:lnTo>
                <a:lnTo>
                  <a:pt x="11205779" y="0"/>
                </a:lnTo>
                <a:lnTo>
                  <a:pt x="0" y="0"/>
                </a:lnTo>
                <a:lnTo>
                  <a:pt x="0" y="10911627"/>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1803481">
            <a:off x="-1840313" y="-2740789"/>
            <a:ext cx="7821074" cy="19539727"/>
            <a:chOff x="0" y="0"/>
            <a:chExt cx="2059871" cy="5146266"/>
          </a:xfrm>
        </p:grpSpPr>
        <p:sp>
          <p:nvSpPr>
            <p:cNvPr id="4" name="Freeform 4"/>
            <p:cNvSpPr/>
            <p:nvPr/>
          </p:nvSpPr>
          <p:spPr>
            <a:xfrm>
              <a:off x="0" y="0"/>
              <a:ext cx="2059872" cy="5146266"/>
            </a:xfrm>
            <a:custGeom>
              <a:avLst/>
              <a:gdLst/>
              <a:ahLst/>
              <a:cxnLst/>
              <a:rect l="l" t="t" r="r" b="b"/>
              <a:pathLst>
                <a:path w="2059872" h="5146266">
                  <a:moveTo>
                    <a:pt x="0" y="0"/>
                  </a:moveTo>
                  <a:lnTo>
                    <a:pt x="2059872" y="0"/>
                  </a:lnTo>
                  <a:lnTo>
                    <a:pt x="2059872" y="5146266"/>
                  </a:lnTo>
                  <a:lnTo>
                    <a:pt x="0" y="5146266"/>
                  </a:lnTo>
                  <a:close/>
                </a:path>
              </a:pathLst>
            </a:custGeom>
            <a:solidFill>
              <a:srgbClr val="0B1320"/>
            </a:solidFill>
          </p:spPr>
          <p:txBody>
            <a:bodyPr/>
            <a:lstStyle/>
            <a:p>
              <a:endParaRPr lang="en-US"/>
            </a:p>
          </p:txBody>
        </p:sp>
        <p:sp>
          <p:nvSpPr>
            <p:cNvPr id="5" name="TextBox 5"/>
            <p:cNvSpPr txBox="1"/>
            <p:nvPr/>
          </p:nvSpPr>
          <p:spPr>
            <a:xfrm>
              <a:off x="0" y="-47625"/>
              <a:ext cx="2059871" cy="519389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425876">
            <a:off x="7144715" y="8987934"/>
            <a:ext cx="12022786" cy="2391367"/>
            <a:chOff x="0" y="0"/>
            <a:chExt cx="3166495" cy="629825"/>
          </a:xfrm>
        </p:grpSpPr>
        <p:sp>
          <p:nvSpPr>
            <p:cNvPr id="7" name="Freeform 7"/>
            <p:cNvSpPr/>
            <p:nvPr/>
          </p:nvSpPr>
          <p:spPr>
            <a:xfrm>
              <a:off x="0" y="0"/>
              <a:ext cx="3166495" cy="629825"/>
            </a:xfrm>
            <a:custGeom>
              <a:avLst/>
              <a:gdLst/>
              <a:ahLst/>
              <a:cxnLst/>
              <a:rect l="l" t="t" r="r" b="b"/>
              <a:pathLst>
                <a:path w="3166495" h="629825">
                  <a:moveTo>
                    <a:pt x="0" y="0"/>
                  </a:moveTo>
                  <a:lnTo>
                    <a:pt x="3166495" y="0"/>
                  </a:lnTo>
                  <a:lnTo>
                    <a:pt x="3166495" y="629825"/>
                  </a:lnTo>
                  <a:lnTo>
                    <a:pt x="0" y="629825"/>
                  </a:lnTo>
                  <a:close/>
                </a:path>
              </a:pathLst>
            </a:custGeom>
            <a:solidFill>
              <a:srgbClr val="497183"/>
            </a:solidFill>
          </p:spPr>
          <p:txBody>
            <a:bodyPr/>
            <a:lstStyle/>
            <a:p>
              <a:endParaRPr lang="en-US"/>
            </a:p>
          </p:txBody>
        </p:sp>
        <p:sp>
          <p:nvSpPr>
            <p:cNvPr id="8" name="TextBox 8"/>
            <p:cNvSpPr txBox="1"/>
            <p:nvPr/>
          </p:nvSpPr>
          <p:spPr>
            <a:xfrm>
              <a:off x="0" y="-47625"/>
              <a:ext cx="3166495" cy="67745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289240" flipH="1">
            <a:off x="-2955257" y="-896765"/>
            <a:ext cx="6656198" cy="5258396"/>
          </a:xfrm>
          <a:custGeom>
            <a:avLst/>
            <a:gdLst/>
            <a:ahLst/>
            <a:cxnLst/>
            <a:rect l="l" t="t" r="r" b="b"/>
            <a:pathLst>
              <a:path w="6656198" h="5258396">
                <a:moveTo>
                  <a:pt x="6656198" y="0"/>
                </a:moveTo>
                <a:lnTo>
                  <a:pt x="0" y="0"/>
                </a:lnTo>
                <a:lnTo>
                  <a:pt x="0" y="5258397"/>
                </a:lnTo>
                <a:lnTo>
                  <a:pt x="6656198" y="5258397"/>
                </a:lnTo>
                <a:lnTo>
                  <a:pt x="6656198"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558055" y="5767996"/>
            <a:ext cx="7040422" cy="2331729"/>
          </a:xfrm>
          <a:prstGeom prst="rect">
            <a:avLst/>
          </a:prstGeom>
        </p:spPr>
        <p:txBody>
          <a:bodyPr wrap="square" lIns="0" tIns="0" rIns="0" bIns="0" rtlCol="0" anchor="t">
            <a:spAutoFit/>
          </a:bodyPr>
          <a:lstStyle/>
          <a:p>
            <a:pPr>
              <a:lnSpc>
                <a:spcPts val="9514"/>
              </a:lnSpc>
            </a:pPr>
            <a:r>
              <a:rPr lang="en-US" sz="3897" dirty="0">
                <a:solidFill>
                  <a:schemeClr val="bg1"/>
                </a:solidFill>
                <a:latin typeface="Kollektif"/>
              </a:rPr>
              <a:t>GUNAWARDANA K.P </a:t>
            </a:r>
            <a:r>
              <a:rPr lang="en-US" sz="6796" dirty="0">
                <a:solidFill>
                  <a:srgbClr val="F3F6FA"/>
                </a:solidFill>
                <a:latin typeface="Kollektif"/>
              </a:rPr>
              <a:t>IT20298876</a:t>
            </a:r>
          </a:p>
        </p:txBody>
      </p:sp>
      <p:sp>
        <p:nvSpPr>
          <p:cNvPr id="13" name="TextBox 13"/>
          <p:cNvSpPr txBox="1"/>
          <p:nvPr/>
        </p:nvSpPr>
        <p:spPr>
          <a:xfrm>
            <a:off x="641386" y="8018891"/>
            <a:ext cx="6949850" cy="656783"/>
          </a:xfrm>
          <a:prstGeom prst="rect">
            <a:avLst/>
          </a:prstGeom>
        </p:spPr>
        <p:txBody>
          <a:bodyPr lIns="0" tIns="0" rIns="0" bIns="0" rtlCol="0" anchor="t">
            <a:spAutoFit/>
          </a:bodyPr>
          <a:lstStyle/>
          <a:p>
            <a:pPr>
              <a:lnSpc>
                <a:spcPts val="5630"/>
              </a:lnSpc>
            </a:pPr>
            <a:r>
              <a:rPr lang="en-US" sz="4022" dirty="0">
                <a:solidFill>
                  <a:srgbClr val="F3F6FA"/>
                </a:solidFill>
                <a:latin typeface="Kollektif"/>
              </a:rPr>
              <a:t>Data Science | 2024</a:t>
            </a:r>
          </a:p>
        </p:txBody>
      </p:sp>
      <p:sp>
        <p:nvSpPr>
          <p:cNvPr id="15" name="AutoShape 15"/>
          <p:cNvSpPr/>
          <p:nvPr/>
        </p:nvSpPr>
        <p:spPr>
          <a:xfrm rot="-7200000">
            <a:off x="6051294" y="9413645"/>
            <a:ext cx="3877602" cy="0"/>
          </a:xfrm>
          <a:prstGeom prst="line">
            <a:avLst/>
          </a:prstGeom>
          <a:ln w="38100" cap="flat">
            <a:solidFill>
              <a:srgbClr val="F3F6FA"/>
            </a:solidFill>
            <a:prstDash val="solid"/>
            <a:headEnd type="none" w="sm" len="sm"/>
            <a:tailEnd type="none" w="sm" len="sm"/>
          </a:ln>
        </p:spPr>
        <p:txBody>
          <a:bodyPr/>
          <a:lstStyle/>
          <a:p>
            <a:endParaRPr lang="en-US"/>
          </a:p>
        </p:txBody>
      </p:sp>
      <p:sp>
        <p:nvSpPr>
          <p:cNvPr id="17" name="TextBox 14">
            <a:extLst>
              <a:ext uri="{FF2B5EF4-FFF2-40B4-BE49-F238E27FC236}">
                <a16:creationId xmlns:a16="http://schemas.microsoft.com/office/drawing/2014/main" id="{DEA67E0A-371D-46C0-AF77-8A1FB8D9EF23}"/>
              </a:ext>
            </a:extLst>
          </p:cNvPr>
          <p:cNvSpPr txBox="1"/>
          <p:nvPr/>
        </p:nvSpPr>
        <p:spPr>
          <a:xfrm>
            <a:off x="3907372" y="513200"/>
            <a:ext cx="12763500" cy="785536"/>
          </a:xfrm>
          <a:prstGeom prst="rect">
            <a:avLst/>
          </a:prstGeom>
        </p:spPr>
        <p:txBody>
          <a:bodyPr wrap="square" lIns="0" tIns="0" rIns="0" bIns="0" rtlCol="0" anchor="t">
            <a:spAutoFit/>
          </a:bodyPr>
          <a:lstStyle/>
          <a:p>
            <a:pPr algn="r">
              <a:lnSpc>
                <a:spcPts val="6722"/>
              </a:lnSpc>
            </a:pPr>
            <a:r>
              <a:rPr lang="en-US" sz="4801" dirty="0">
                <a:solidFill>
                  <a:srgbClr val="0B1320"/>
                </a:solidFill>
                <a:latin typeface="Kollektif"/>
              </a:rPr>
              <a:t> Sri Lanka Institute of Information Technology</a:t>
            </a:r>
          </a:p>
        </p:txBody>
      </p:sp>
      <p:pic>
        <p:nvPicPr>
          <p:cNvPr id="18" name="Picture 17" descr="Text&#10;&#10;Description automatically generated with medium confidence">
            <a:extLst>
              <a:ext uri="{FF2B5EF4-FFF2-40B4-BE49-F238E27FC236}">
                <a16:creationId xmlns:a16="http://schemas.microsoft.com/office/drawing/2014/main" id="{B4631E78-5ECD-47C1-9EDC-300F7343C0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68900" y="1411305"/>
            <a:ext cx="4801972" cy="1295997"/>
          </a:xfrm>
          <a:prstGeom prst="rect">
            <a:avLst/>
          </a:prstGeom>
        </p:spPr>
      </p:pic>
      <p:pic>
        <p:nvPicPr>
          <p:cNvPr id="11" name="Picture 10" descr="A person in a purple dress&#10;&#10;Description automatically generated">
            <a:extLst>
              <a:ext uri="{FF2B5EF4-FFF2-40B4-BE49-F238E27FC236}">
                <a16:creationId xmlns:a16="http://schemas.microsoft.com/office/drawing/2014/main" id="{143D706B-1DF3-2219-8D2A-7F70FC9B0F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77192" y="3378611"/>
            <a:ext cx="4506705" cy="67600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1872" y="7729004"/>
            <a:ext cx="19665504" cy="3910163"/>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0B1320"/>
            </a:solidFill>
          </p:spPr>
          <p:txBody>
            <a:bodyPr/>
            <a:lstStyle/>
            <a:p>
              <a:endParaRPr lang="en-US"/>
            </a:p>
          </p:txBody>
        </p:sp>
        <p:sp>
          <p:nvSpPr>
            <p:cNvPr id="4" name="TextBox 4"/>
            <p:cNvSpPr txBox="1"/>
            <p:nvPr/>
          </p:nvSpPr>
          <p:spPr>
            <a:xfrm>
              <a:off x="0" y="-47625"/>
              <a:ext cx="5179392" cy="86640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txBody>
          <a:bodyPr/>
          <a:lstStyle/>
          <a:p>
            <a:endParaRPr lang="en-US"/>
          </a:p>
        </p:txBody>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497183"/>
            </a:solidFill>
          </p:spPr>
          <p:txBody>
            <a:bodyPr/>
            <a:lstStyle/>
            <a:p>
              <a:endParaRPr lang="en-US"/>
            </a:p>
          </p:txBody>
        </p:sp>
        <p:sp>
          <p:nvSpPr>
            <p:cNvPr id="8" name="TextBox 8"/>
            <p:cNvSpPr txBox="1"/>
            <p:nvPr/>
          </p:nvSpPr>
          <p:spPr>
            <a:xfrm>
              <a:off x="0" y="-47625"/>
              <a:ext cx="2441885" cy="105531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4648650">
            <a:off x="11970985" y="-2053884"/>
            <a:ext cx="4632681" cy="5258396"/>
          </a:xfrm>
          <a:custGeom>
            <a:avLst/>
            <a:gdLst/>
            <a:ahLst/>
            <a:cxnLst/>
            <a:rect l="l" t="t" r="r" b="b"/>
            <a:pathLst>
              <a:path w="4632681" h="5258396">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r="-43679"/>
            </a:stretch>
          </a:blipFill>
        </p:spPr>
        <p:txBody>
          <a:bodyPr/>
          <a:lstStyle/>
          <a:p>
            <a:endParaRPr lang="en-US"/>
          </a:p>
        </p:txBody>
      </p:sp>
      <p:sp>
        <p:nvSpPr>
          <p:cNvPr id="13" name="TextBox 13"/>
          <p:cNvSpPr txBox="1"/>
          <p:nvPr/>
        </p:nvSpPr>
        <p:spPr>
          <a:xfrm>
            <a:off x="1034181" y="975081"/>
            <a:ext cx="9485505" cy="1060034"/>
          </a:xfrm>
          <a:prstGeom prst="rect">
            <a:avLst/>
          </a:prstGeom>
        </p:spPr>
        <p:txBody>
          <a:bodyPr lIns="0" tIns="0" rIns="0" bIns="0" rtlCol="0" anchor="t">
            <a:spAutoFit/>
          </a:bodyPr>
          <a:lstStyle/>
          <a:p>
            <a:pPr>
              <a:lnSpc>
                <a:spcPts val="8133"/>
              </a:lnSpc>
            </a:pPr>
            <a:r>
              <a:rPr lang="en-US" sz="8299" dirty="0">
                <a:solidFill>
                  <a:srgbClr val="0B1320"/>
                </a:solidFill>
                <a:latin typeface="League Spartan Bold"/>
              </a:rPr>
              <a:t>Gap Analysis </a:t>
            </a:r>
          </a:p>
        </p:txBody>
      </p:sp>
      <p:sp>
        <p:nvSpPr>
          <p:cNvPr id="17" name="Freeform 17"/>
          <p:cNvSpPr/>
          <p:nvPr/>
        </p:nvSpPr>
        <p:spPr>
          <a:xfrm>
            <a:off x="1057274" y="2460632"/>
            <a:ext cx="654259" cy="828175"/>
          </a:xfrm>
          <a:custGeom>
            <a:avLst/>
            <a:gdLst/>
            <a:ahLst/>
            <a:cxnLst/>
            <a:rect l="l" t="t" r="r" b="b"/>
            <a:pathLst>
              <a:path w="654259" h="828175">
                <a:moveTo>
                  <a:pt x="0" y="0"/>
                </a:moveTo>
                <a:lnTo>
                  <a:pt x="654259" y="0"/>
                </a:lnTo>
                <a:lnTo>
                  <a:pt x="654259" y="828176"/>
                </a:lnTo>
                <a:lnTo>
                  <a:pt x="0" y="82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TextBox 18"/>
          <p:cNvSpPr txBox="1"/>
          <p:nvPr/>
        </p:nvSpPr>
        <p:spPr>
          <a:xfrm>
            <a:off x="1924298" y="2518188"/>
            <a:ext cx="13546217" cy="5094343"/>
          </a:xfrm>
          <a:prstGeom prst="rect">
            <a:avLst/>
          </a:prstGeom>
        </p:spPr>
        <p:txBody>
          <a:bodyPr wrap="square" lIns="0" tIns="0" rIns="0" bIns="0" rtlCol="0" anchor="t">
            <a:spAutoFit/>
          </a:bodyPr>
          <a:lstStyle/>
          <a:p>
            <a:pPr>
              <a:lnSpc>
                <a:spcPct val="150000"/>
              </a:lnSpc>
            </a:pPr>
            <a:r>
              <a:rPr lang="en-US" sz="3200" dirty="0"/>
              <a:t>Future research directions for enhancing hate speech detection may focus on improving model performance by increasing the F-score value. This can be achieved by refining algorithms to better balance precision and recall, exploring advanced techniques such as deep learning and transfer learning, and incorporating more diverse and comprehensive training datasets. By addressing these areas, researchers aim to develop more accurate and robust models capable of effectively identifying and mitigating hate speech in various contexts.</a:t>
            </a:r>
            <a:endParaRPr lang="en-US" sz="3200" b="1" dirty="0">
              <a:solidFill>
                <a:srgbClr val="0B1320"/>
              </a:solidFill>
              <a:latin typeface="League Spartan Bold"/>
            </a:endParaRPr>
          </a:p>
        </p:txBody>
      </p:sp>
      <p:sp>
        <p:nvSpPr>
          <p:cNvPr id="19" name="AutoShape 19"/>
          <p:cNvSpPr/>
          <p:nvPr/>
        </p:nvSpPr>
        <p:spPr>
          <a:xfrm rot="-4499999">
            <a:off x="12637922" y="9427966"/>
            <a:ext cx="4500396" cy="0"/>
          </a:xfrm>
          <a:prstGeom prst="line">
            <a:avLst/>
          </a:prstGeom>
          <a:ln w="38100" cap="flat">
            <a:solidFill>
              <a:srgbClr val="F3F6FA"/>
            </a:solidFill>
            <a:prstDash val="solid"/>
            <a:headEnd type="none" w="sm" len="sm"/>
            <a:tailEnd type="none" w="sm" len="sm"/>
          </a:ln>
        </p:spPr>
        <p:txBody>
          <a:bodyPr/>
          <a:lstStyle/>
          <a:p>
            <a:endParaRPr lang="en-US"/>
          </a:p>
        </p:txBody>
      </p:sp>
      <p:sp>
        <p:nvSpPr>
          <p:cNvPr id="20" name="TextBox 19">
            <a:extLst>
              <a:ext uri="{FF2B5EF4-FFF2-40B4-BE49-F238E27FC236}">
                <a16:creationId xmlns:a16="http://schemas.microsoft.com/office/drawing/2014/main" id="{9B8AC35D-919C-44F7-BFEB-8963A9941FC1}"/>
              </a:ext>
            </a:extLst>
          </p:cNvPr>
          <p:cNvSpPr txBox="1"/>
          <p:nvPr/>
        </p:nvSpPr>
        <p:spPr>
          <a:xfrm>
            <a:off x="1028700" y="7976102"/>
            <a:ext cx="5600700" cy="2054217"/>
          </a:xfrm>
          <a:prstGeom prst="rect">
            <a:avLst/>
          </a:prstGeom>
        </p:spPr>
        <p:txBody>
          <a:bodyPr wrap="square" lIns="0" tIns="0" rIns="0" bIns="0" rtlCol="0" anchor="t">
            <a:spAutoFit/>
          </a:bodyPr>
          <a:lstStyle/>
          <a:p>
            <a:pPr>
              <a:lnSpc>
                <a:spcPts val="5456"/>
              </a:lnSpc>
            </a:pPr>
            <a:r>
              <a:rPr lang="en-US" sz="3897" dirty="0">
                <a:solidFill>
                  <a:schemeClr val="bg1"/>
                </a:solidFill>
                <a:latin typeface="Kollektif"/>
              </a:rPr>
              <a:t>Gunawardana K.P  IT2o298876</a:t>
            </a:r>
          </a:p>
          <a:p>
            <a:pPr>
              <a:lnSpc>
                <a:spcPts val="5456"/>
              </a:lnSpc>
            </a:pPr>
            <a:endParaRPr lang="en-US" sz="3897" dirty="0">
              <a:solidFill>
                <a:schemeClr val="bg1"/>
              </a:solidFill>
              <a:latin typeface="Kollektif"/>
            </a:endParaRPr>
          </a:p>
        </p:txBody>
      </p:sp>
      <p:sp>
        <p:nvSpPr>
          <p:cNvPr id="21" name="TextBox 20">
            <a:extLst>
              <a:ext uri="{FF2B5EF4-FFF2-40B4-BE49-F238E27FC236}">
                <a16:creationId xmlns:a16="http://schemas.microsoft.com/office/drawing/2014/main" id="{9089C962-65D3-4C85-8699-15E2D4F85E15}"/>
              </a:ext>
            </a:extLst>
          </p:cNvPr>
          <p:cNvSpPr txBox="1"/>
          <p:nvPr/>
        </p:nvSpPr>
        <p:spPr>
          <a:xfrm>
            <a:off x="1028700" y="9395091"/>
            <a:ext cx="3985945" cy="785921"/>
          </a:xfrm>
          <a:prstGeom prst="rect">
            <a:avLst/>
          </a:prstGeom>
        </p:spPr>
        <p:txBody>
          <a:bodyPr lIns="0" tIns="0" rIns="0" bIns="0" rtlCol="0" anchor="t">
            <a:spAutoFit/>
          </a:bodyPr>
          <a:lstStyle/>
          <a:p>
            <a:pPr>
              <a:lnSpc>
                <a:spcPts val="3229"/>
              </a:lnSpc>
            </a:pPr>
            <a:r>
              <a:rPr lang="en-US" sz="2400" dirty="0">
                <a:solidFill>
                  <a:schemeClr val="bg1"/>
                </a:solidFill>
                <a:latin typeface="Kollektif"/>
              </a:rPr>
              <a:t>Data Science | 2024</a:t>
            </a:r>
          </a:p>
          <a:p>
            <a:pPr>
              <a:lnSpc>
                <a:spcPts val="3229"/>
              </a:lnSpc>
            </a:pPr>
            <a:endParaRPr lang="en-US" sz="2306" dirty="0">
              <a:solidFill>
                <a:schemeClr val="bg1"/>
              </a:solidFill>
              <a:latin typeface="Kollektif"/>
            </a:endParaRPr>
          </a:p>
        </p:txBody>
      </p:sp>
    </p:spTree>
    <p:extLst>
      <p:ext uri="{BB962C8B-B14F-4D97-AF65-F5344CB8AC3E}">
        <p14:creationId xmlns:p14="http://schemas.microsoft.com/office/powerpoint/2010/main" val="299435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Freeform 2"/>
          <p:cNvSpPr/>
          <p:nvPr/>
        </p:nvSpPr>
        <p:spPr>
          <a:xfrm rot="-10800000">
            <a:off x="13186689" y="-2749426"/>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txBody>
          <a:bodyPr/>
          <a:lstStyle/>
          <a:p>
            <a:endParaRPr lang="en-US"/>
          </a:p>
        </p:txBody>
      </p:sp>
      <p:sp>
        <p:nvSpPr>
          <p:cNvPr id="3" name="TextBox 3"/>
          <p:cNvSpPr txBox="1"/>
          <p:nvPr/>
        </p:nvSpPr>
        <p:spPr>
          <a:xfrm>
            <a:off x="5838795" y="736120"/>
            <a:ext cx="6535341" cy="1089018"/>
          </a:xfrm>
          <a:prstGeom prst="rect">
            <a:avLst/>
          </a:prstGeom>
        </p:spPr>
        <p:txBody>
          <a:bodyPr lIns="0" tIns="0" rIns="0" bIns="0" rtlCol="0" anchor="t">
            <a:spAutoFit/>
          </a:bodyPr>
          <a:lstStyle/>
          <a:p>
            <a:pPr algn="ctr">
              <a:lnSpc>
                <a:spcPts val="8133"/>
              </a:lnSpc>
            </a:pPr>
            <a:r>
              <a:rPr lang="en-US" sz="8299" dirty="0">
                <a:solidFill>
                  <a:srgbClr val="F3F6FA"/>
                </a:solidFill>
                <a:latin typeface="League Spartan Bold"/>
              </a:rPr>
              <a:t>Objectives</a:t>
            </a:r>
          </a:p>
        </p:txBody>
      </p:sp>
      <p:grpSp>
        <p:nvGrpSpPr>
          <p:cNvPr id="6" name="Group 6"/>
          <p:cNvGrpSpPr/>
          <p:nvPr/>
        </p:nvGrpSpPr>
        <p:grpSpPr>
          <a:xfrm rot="5400000">
            <a:off x="12636063" y="3953568"/>
            <a:ext cx="969644" cy="4071796"/>
            <a:chOff x="0" y="0"/>
            <a:chExt cx="282923" cy="1188070"/>
          </a:xfrm>
        </p:grpSpPr>
        <p:sp>
          <p:nvSpPr>
            <p:cNvPr id="7" name="Freeform 7"/>
            <p:cNvSpPr/>
            <p:nvPr/>
          </p:nvSpPr>
          <p:spPr>
            <a:xfrm>
              <a:off x="0" y="0"/>
              <a:ext cx="282923" cy="1188070"/>
            </a:xfrm>
            <a:custGeom>
              <a:avLst/>
              <a:gdLst/>
              <a:ahLst/>
              <a:cxnLst/>
              <a:rect l="l" t="t" r="r" b="b"/>
              <a:pathLst>
                <a:path w="282923" h="1188070">
                  <a:moveTo>
                    <a:pt x="0" y="0"/>
                  </a:moveTo>
                  <a:lnTo>
                    <a:pt x="282923" y="0"/>
                  </a:lnTo>
                  <a:lnTo>
                    <a:pt x="282923" y="1188070"/>
                  </a:lnTo>
                  <a:lnTo>
                    <a:pt x="0" y="1188070"/>
                  </a:lnTo>
                  <a:close/>
                </a:path>
              </a:pathLst>
            </a:custGeom>
            <a:solidFill>
              <a:srgbClr val="0B1320"/>
            </a:solidFill>
          </p:spPr>
          <p:txBody>
            <a:bodyPr/>
            <a:lstStyle/>
            <a:p>
              <a:endParaRPr lang="en-US"/>
            </a:p>
          </p:txBody>
        </p:sp>
        <p:sp>
          <p:nvSpPr>
            <p:cNvPr id="8" name="TextBox 8"/>
            <p:cNvSpPr txBox="1"/>
            <p:nvPr/>
          </p:nvSpPr>
          <p:spPr>
            <a:xfrm>
              <a:off x="0" y="-47625"/>
              <a:ext cx="282923" cy="123569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219200" y="1825138"/>
            <a:ext cx="16230600" cy="7894469"/>
          </a:xfrm>
          <a:prstGeom prst="rect">
            <a:avLst/>
          </a:prstGeom>
        </p:spPr>
        <p:txBody>
          <a:bodyPr wrap="square" lIns="0" tIns="0" rIns="0" bIns="0" rtlCol="0" anchor="t">
            <a:spAutoFit/>
          </a:bodyPr>
          <a:lstStyle/>
          <a:p>
            <a:pPr marL="571500" indent="-571500" rtl="0" fontAlgn="base">
              <a:spcBef>
                <a:spcPts val="0"/>
              </a:spcBef>
              <a:spcAft>
                <a:spcPts val="0"/>
              </a:spcAft>
              <a:buFont typeface="Wingdings" panose="05000000000000000000" pitchFamily="2" charset="2"/>
              <a:buChar char="Ø"/>
            </a:pPr>
            <a:r>
              <a:rPr lang="en-US" sz="3600" b="0" i="0" u="none" strike="noStrike" dirty="0">
                <a:solidFill>
                  <a:schemeClr val="bg1"/>
                </a:solidFill>
                <a:effectLst/>
                <a:latin typeface="Cambria" panose="02040503050406030204" pitchFamily="18" charset="0"/>
              </a:rPr>
              <a:t>Data Preprocessing   Tokenization, Normalization, </a:t>
            </a:r>
            <a:r>
              <a:rPr lang="en-US" sz="3600" dirty="0" err="1">
                <a:solidFill>
                  <a:schemeClr val="bg1"/>
                </a:solidFill>
                <a:latin typeface="Cambria" panose="02040503050406030204" pitchFamily="18" charset="0"/>
              </a:rPr>
              <a:t>S</a:t>
            </a:r>
            <a:r>
              <a:rPr lang="en-US" sz="3600" b="0" i="0" u="none" strike="noStrike" dirty="0" err="1">
                <a:solidFill>
                  <a:schemeClr val="bg1"/>
                </a:solidFill>
                <a:effectLst/>
                <a:latin typeface="Cambria" panose="02040503050406030204" pitchFamily="18" charset="0"/>
              </a:rPr>
              <a:t>topword</a:t>
            </a:r>
            <a:r>
              <a:rPr lang="en-US" sz="3600" b="0" i="0" u="none" strike="noStrike" dirty="0">
                <a:solidFill>
                  <a:schemeClr val="bg1"/>
                </a:solidFill>
                <a:effectLst/>
                <a:latin typeface="Cambria" panose="02040503050406030204" pitchFamily="18" charset="0"/>
              </a:rPr>
              <a:t> removal, Stemming </a:t>
            </a:r>
          </a:p>
          <a:p>
            <a:pPr marL="571500" indent="-571500" rtl="0" fontAlgn="base">
              <a:spcBef>
                <a:spcPts val="0"/>
              </a:spcBef>
              <a:spcAft>
                <a:spcPts val="0"/>
              </a:spcAft>
              <a:buFont typeface="Wingdings" panose="05000000000000000000" pitchFamily="2" charset="2"/>
              <a:buChar char="Ø"/>
            </a:pPr>
            <a:endParaRPr lang="en-US" sz="3600" b="0" i="0" u="none" strike="noStrike" dirty="0">
              <a:solidFill>
                <a:schemeClr val="bg1"/>
              </a:solidFill>
              <a:effectLst/>
              <a:latin typeface="Arial" panose="020B0604020202020204" pitchFamily="34" charset="0"/>
            </a:endParaRPr>
          </a:p>
          <a:p>
            <a:pPr marL="571500" indent="-571500" rtl="0" fontAlgn="base">
              <a:spcBef>
                <a:spcPts val="560"/>
              </a:spcBef>
              <a:spcAft>
                <a:spcPts val="0"/>
              </a:spcAft>
              <a:buFont typeface="Wingdings" panose="05000000000000000000" pitchFamily="2" charset="2"/>
              <a:buChar char="Ø"/>
            </a:pPr>
            <a:r>
              <a:rPr lang="en-US" sz="3600" b="0" i="0" u="none" strike="noStrike" dirty="0">
                <a:solidFill>
                  <a:schemeClr val="bg1"/>
                </a:solidFill>
                <a:effectLst/>
                <a:latin typeface="Cambria" panose="02040503050406030204" pitchFamily="18" charset="0"/>
              </a:rPr>
              <a:t> Handling imbalanced data set – Oversampling, </a:t>
            </a:r>
            <a:r>
              <a:rPr lang="en-US" sz="3600" b="0" i="0" u="none" strike="noStrike" dirty="0" err="1">
                <a:solidFill>
                  <a:schemeClr val="bg1"/>
                </a:solidFill>
                <a:effectLst/>
                <a:latin typeface="Cambria" panose="02040503050406030204" pitchFamily="18" charset="0"/>
              </a:rPr>
              <a:t>Undersampling</a:t>
            </a:r>
            <a:endParaRPr lang="en-US" sz="3600" b="0" i="0" u="none" strike="noStrike" dirty="0">
              <a:solidFill>
                <a:schemeClr val="bg1"/>
              </a:solidFill>
              <a:effectLst/>
              <a:latin typeface="Cambria" panose="02040503050406030204" pitchFamily="18" charset="0"/>
            </a:endParaRPr>
          </a:p>
          <a:p>
            <a:pPr marL="571500" indent="-571500" rtl="0" fontAlgn="base">
              <a:spcBef>
                <a:spcPts val="560"/>
              </a:spcBef>
              <a:spcAft>
                <a:spcPts val="0"/>
              </a:spcAft>
              <a:buFont typeface="Wingdings" panose="05000000000000000000" pitchFamily="2" charset="2"/>
              <a:buChar char="Ø"/>
            </a:pPr>
            <a:endParaRPr lang="en-US" sz="3600" b="0" i="0" u="none" strike="noStrike" dirty="0">
              <a:solidFill>
                <a:schemeClr val="bg1"/>
              </a:solidFill>
              <a:effectLst/>
              <a:latin typeface="Arial" panose="020B0604020202020204" pitchFamily="34" charset="0"/>
            </a:endParaRPr>
          </a:p>
          <a:p>
            <a:pPr marL="571500" indent="-571500" rtl="0" fontAlgn="base">
              <a:spcBef>
                <a:spcPts val="560"/>
              </a:spcBef>
              <a:spcAft>
                <a:spcPts val="0"/>
              </a:spcAft>
              <a:buFont typeface="Wingdings" panose="05000000000000000000" pitchFamily="2" charset="2"/>
              <a:buChar char="Ø"/>
            </a:pPr>
            <a:r>
              <a:rPr lang="en-US" sz="3600" b="0" i="0" u="none" strike="noStrike" dirty="0">
                <a:solidFill>
                  <a:schemeClr val="bg1"/>
                </a:solidFill>
                <a:effectLst/>
                <a:latin typeface="Cambria" panose="02040503050406030204" pitchFamily="18" charset="0"/>
              </a:rPr>
              <a:t>Data representation – Bag of words, Word embeddings, Term Frequency – Inverse Document Frequency</a:t>
            </a:r>
          </a:p>
          <a:p>
            <a:pPr marL="571500" indent="-571500" rtl="0" fontAlgn="base">
              <a:spcBef>
                <a:spcPts val="560"/>
              </a:spcBef>
              <a:spcAft>
                <a:spcPts val="0"/>
              </a:spcAft>
              <a:buFont typeface="Wingdings" panose="05000000000000000000" pitchFamily="2" charset="2"/>
              <a:buChar char="Ø"/>
            </a:pPr>
            <a:endParaRPr lang="en-US" sz="3600" b="0" i="0" u="none" strike="noStrike" dirty="0">
              <a:solidFill>
                <a:schemeClr val="bg1"/>
              </a:solidFill>
              <a:effectLst/>
              <a:latin typeface="Arial" panose="020B0604020202020204" pitchFamily="34" charset="0"/>
            </a:endParaRPr>
          </a:p>
          <a:p>
            <a:pPr marL="571500" indent="-571500" rtl="0" fontAlgn="base">
              <a:spcBef>
                <a:spcPts val="560"/>
              </a:spcBef>
              <a:spcAft>
                <a:spcPts val="0"/>
              </a:spcAft>
              <a:buFont typeface="Wingdings" panose="05000000000000000000" pitchFamily="2" charset="2"/>
              <a:buChar char="Ø"/>
            </a:pPr>
            <a:r>
              <a:rPr lang="en-US" sz="3600" b="0" i="0" u="none" strike="noStrike" dirty="0">
                <a:solidFill>
                  <a:schemeClr val="bg1"/>
                </a:solidFill>
                <a:effectLst/>
                <a:latin typeface="Cambria" panose="02040503050406030204" pitchFamily="18" charset="0"/>
              </a:rPr>
              <a:t>Implementation ML Models </a:t>
            </a:r>
          </a:p>
          <a:p>
            <a:pPr marL="571500" indent="-571500" rtl="0" fontAlgn="base">
              <a:spcBef>
                <a:spcPts val="560"/>
              </a:spcBef>
              <a:spcAft>
                <a:spcPts val="0"/>
              </a:spcAft>
              <a:buFont typeface="Wingdings" panose="05000000000000000000" pitchFamily="2" charset="2"/>
              <a:buChar char="Ø"/>
            </a:pPr>
            <a:endParaRPr lang="en-US" sz="3600" b="0" i="0" u="none" strike="noStrike" dirty="0">
              <a:solidFill>
                <a:schemeClr val="bg1"/>
              </a:solidFill>
              <a:effectLst/>
              <a:latin typeface="Arial" panose="020B0604020202020204" pitchFamily="34" charset="0"/>
            </a:endParaRPr>
          </a:p>
          <a:p>
            <a:pPr marL="571500" indent="-571500" rtl="0" fontAlgn="base">
              <a:spcBef>
                <a:spcPts val="560"/>
              </a:spcBef>
              <a:spcAft>
                <a:spcPts val="0"/>
              </a:spcAft>
              <a:buFont typeface="Wingdings" panose="05000000000000000000" pitchFamily="2" charset="2"/>
              <a:buChar char="Ø"/>
            </a:pPr>
            <a:r>
              <a:rPr lang="en-US" sz="3600" b="0" i="0" u="none" strike="noStrike" dirty="0">
                <a:solidFill>
                  <a:schemeClr val="bg1"/>
                </a:solidFill>
                <a:effectLst/>
                <a:latin typeface="Cambria" panose="02040503050406030204" pitchFamily="18" charset="0"/>
              </a:rPr>
              <a:t>Evaluation – Metrics, confusion metrics</a:t>
            </a:r>
          </a:p>
          <a:p>
            <a:pPr marL="571500" indent="-571500" rtl="0" fontAlgn="base">
              <a:spcBef>
                <a:spcPts val="560"/>
              </a:spcBef>
              <a:spcAft>
                <a:spcPts val="0"/>
              </a:spcAft>
              <a:buFont typeface="Wingdings" panose="05000000000000000000" pitchFamily="2" charset="2"/>
              <a:buChar char="Ø"/>
            </a:pPr>
            <a:endParaRPr lang="en-US" sz="3600" dirty="0">
              <a:solidFill>
                <a:schemeClr val="bg1"/>
              </a:solidFill>
              <a:latin typeface="Cambria" panose="02040503050406030204" pitchFamily="18" charset="0"/>
            </a:endParaRPr>
          </a:p>
          <a:p>
            <a:pPr marL="571500" indent="-571500" rtl="0" fontAlgn="base">
              <a:spcBef>
                <a:spcPts val="560"/>
              </a:spcBef>
              <a:spcAft>
                <a:spcPts val="0"/>
              </a:spcAft>
              <a:buFont typeface="Wingdings" panose="05000000000000000000" pitchFamily="2" charset="2"/>
              <a:buChar char="Ø"/>
            </a:pPr>
            <a:r>
              <a:rPr lang="en-US" sz="3600" b="0" i="0" u="none" strike="noStrike" dirty="0" err="1">
                <a:solidFill>
                  <a:schemeClr val="bg1"/>
                </a:solidFill>
                <a:effectLst/>
                <a:latin typeface="Cambria" panose="02040503050406030204" pitchFamily="18" charset="0"/>
              </a:rPr>
              <a:t>Erorr</a:t>
            </a:r>
            <a:r>
              <a:rPr lang="en-US" sz="3600" b="0" i="0" u="none" strike="noStrike" dirty="0">
                <a:solidFill>
                  <a:schemeClr val="bg1"/>
                </a:solidFill>
                <a:effectLst/>
                <a:latin typeface="Cambria" panose="02040503050406030204" pitchFamily="18" charset="0"/>
              </a:rPr>
              <a:t> Analysis</a:t>
            </a:r>
            <a:endParaRPr lang="en-US" sz="3600" b="0" i="0" u="none" strike="noStrike" dirty="0">
              <a:solidFill>
                <a:schemeClr val="bg1"/>
              </a:solidFill>
              <a:effectLst/>
              <a:latin typeface="Arial" panose="020B0604020202020204" pitchFamily="34" charset="0"/>
            </a:endParaRPr>
          </a:p>
          <a:p>
            <a:pPr marL="571500" indent="-571500" algn="just">
              <a:buFont typeface="Wingdings" panose="05000000000000000000" pitchFamily="2" charset="2"/>
              <a:buChar char="Ø"/>
            </a:pPr>
            <a:endParaRPr lang="en-US" sz="3600" dirty="0">
              <a:solidFill>
                <a:schemeClr val="bg1"/>
              </a:solidFill>
              <a:latin typeface="Kollektif"/>
            </a:endParaRPr>
          </a:p>
        </p:txBody>
      </p:sp>
      <p:sp>
        <p:nvSpPr>
          <p:cNvPr id="14" name="TextBox 14"/>
          <p:cNvSpPr txBox="1"/>
          <p:nvPr/>
        </p:nvSpPr>
        <p:spPr>
          <a:xfrm>
            <a:off x="10621992" y="9421761"/>
            <a:ext cx="7434256" cy="974626"/>
          </a:xfrm>
          <a:prstGeom prst="rect">
            <a:avLst/>
          </a:prstGeom>
        </p:spPr>
        <p:txBody>
          <a:bodyPr lIns="0" tIns="0" rIns="0" bIns="0" rtlCol="0" anchor="t">
            <a:spAutoFit/>
          </a:bodyPr>
          <a:lstStyle/>
          <a:p>
            <a:pPr algn="just">
              <a:lnSpc>
                <a:spcPts val="3829"/>
              </a:lnSpc>
            </a:pPr>
            <a:br>
              <a:rPr lang="en-US" sz="3200" dirty="0">
                <a:solidFill>
                  <a:schemeClr val="bg1"/>
                </a:solidFill>
                <a:latin typeface="Söhne"/>
              </a:rPr>
            </a:br>
            <a:endParaRPr lang="en-US" sz="3200" dirty="0">
              <a:solidFill>
                <a:schemeClr val="bg1"/>
              </a:solidFill>
              <a:latin typeface="Söhne"/>
            </a:endParaRPr>
          </a:p>
        </p:txBody>
      </p:sp>
      <p:sp>
        <p:nvSpPr>
          <p:cNvPr id="18" name="TextBox 18"/>
          <p:cNvSpPr txBox="1"/>
          <p:nvPr/>
        </p:nvSpPr>
        <p:spPr>
          <a:xfrm>
            <a:off x="1645052" y="4936356"/>
            <a:ext cx="3392688" cy="675673"/>
          </a:xfrm>
          <a:prstGeom prst="rect">
            <a:avLst/>
          </a:prstGeom>
        </p:spPr>
        <p:txBody>
          <a:bodyPr lIns="0" tIns="0" rIns="0" bIns="0" rtlCol="0" anchor="t">
            <a:spAutoFit/>
          </a:bodyPr>
          <a:lstStyle/>
          <a:p>
            <a:pPr>
              <a:lnSpc>
                <a:spcPts val="5526"/>
              </a:lnSpc>
            </a:pPr>
            <a:r>
              <a:rPr lang="en-US" sz="3947" dirty="0">
                <a:solidFill>
                  <a:srgbClr val="F3F6FA"/>
                </a:solidFill>
                <a:latin typeface="League Spartan Bold"/>
              </a:rPr>
              <a:t> </a:t>
            </a:r>
          </a:p>
        </p:txBody>
      </p:sp>
      <p:grpSp>
        <p:nvGrpSpPr>
          <p:cNvPr id="22" name="Group 22"/>
          <p:cNvGrpSpPr/>
          <p:nvPr/>
        </p:nvGrpSpPr>
        <p:grpSpPr>
          <a:xfrm rot="-6118598">
            <a:off x="2011723" y="-5612517"/>
            <a:ext cx="1636659" cy="11599048"/>
            <a:chOff x="0" y="0"/>
            <a:chExt cx="431054" cy="3054893"/>
          </a:xfrm>
        </p:grpSpPr>
        <p:sp>
          <p:nvSpPr>
            <p:cNvPr id="23" name="Freeform 23"/>
            <p:cNvSpPr/>
            <p:nvPr/>
          </p:nvSpPr>
          <p:spPr>
            <a:xfrm>
              <a:off x="0" y="0"/>
              <a:ext cx="431054" cy="3054893"/>
            </a:xfrm>
            <a:custGeom>
              <a:avLst/>
              <a:gdLst/>
              <a:ahLst/>
              <a:cxnLst/>
              <a:rect l="l" t="t" r="r" b="b"/>
              <a:pathLst>
                <a:path w="431054" h="3054893">
                  <a:moveTo>
                    <a:pt x="0" y="0"/>
                  </a:moveTo>
                  <a:lnTo>
                    <a:pt x="431054" y="0"/>
                  </a:lnTo>
                  <a:lnTo>
                    <a:pt x="431054" y="3054893"/>
                  </a:lnTo>
                  <a:lnTo>
                    <a:pt x="0" y="3054893"/>
                  </a:lnTo>
                  <a:close/>
                </a:path>
              </a:pathLst>
            </a:custGeom>
            <a:solidFill>
              <a:srgbClr val="497183"/>
            </a:solidFill>
          </p:spPr>
          <p:txBody>
            <a:bodyPr/>
            <a:lstStyle/>
            <a:p>
              <a:endParaRPr lang="en-US"/>
            </a:p>
          </p:txBody>
        </p:sp>
        <p:sp>
          <p:nvSpPr>
            <p:cNvPr id="24" name="TextBox 24"/>
            <p:cNvSpPr txBox="1"/>
            <p:nvPr/>
          </p:nvSpPr>
          <p:spPr>
            <a:xfrm>
              <a:off x="0" y="-47625"/>
              <a:ext cx="431054" cy="3102518"/>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rot="-6118598">
            <a:off x="14678426" y="4459320"/>
            <a:ext cx="1769778" cy="11599048"/>
            <a:chOff x="0" y="0"/>
            <a:chExt cx="466114" cy="3054893"/>
          </a:xfrm>
        </p:grpSpPr>
        <p:sp>
          <p:nvSpPr>
            <p:cNvPr id="26" name="Freeform 26"/>
            <p:cNvSpPr/>
            <p:nvPr/>
          </p:nvSpPr>
          <p:spPr>
            <a:xfrm>
              <a:off x="0" y="0"/>
              <a:ext cx="466114" cy="3054893"/>
            </a:xfrm>
            <a:custGeom>
              <a:avLst/>
              <a:gdLst/>
              <a:ahLst/>
              <a:cxnLst/>
              <a:rect l="l" t="t" r="r" b="b"/>
              <a:pathLst>
                <a:path w="466114" h="3054893">
                  <a:moveTo>
                    <a:pt x="0" y="0"/>
                  </a:moveTo>
                  <a:lnTo>
                    <a:pt x="466114" y="0"/>
                  </a:lnTo>
                  <a:lnTo>
                    <a:pt x="466114" y="3054893"/>
                  </a:lnTo>
                  <a:lnTo>
                    <a:pt x="0" y="3054893"/>
                  </a:lnTo>
                  <a:close/>
                </a:path>
              </a:pathLst>
            </a:custGeom>
            <a:solidFill>
              <a:srgbClr val="F3F6FA"/>
            </a:solidFill>
          </p:spPr>
          <p:txBody>
            <a:bodyPr/>
            <a:lstStyle/>
            <a:p>
              <a:endParaRPr lang="en-US"/>
            </a:p>
          </p:txBody>
        </p:sp>
        <p:sp>
          <p:nvSpPr>
            <p:cNvPr id="27" name="TextBox 27"/>
            <p:cNvSpPr txBox="1"/>
            <p:nvPr/>
          </p:nvSpPr>
          <p:spPr>
            <a:xfrm>
              <a:off x="0" y="-47625"/>
              <a:ext cx="466114" cy="3102518"/>
            </a:xfrm>
            <a:prstGeom prst="rect">
              <a:avLst/>
            </a:prstGeom>
          </p:spPr>
          <p:txBody>
            <a:bodyPr lIns="50800" tIns="50800" rIns="50800" bIns="50800" rtlCol="0" anchor="ctr"/>
            <a:lstStyle/>
            <a:p>
              <a:pPr algn="ctr">
                <a:lnSpc>
                  <a:spcPts val="2659"/>
                </a:lnSpc>
              </a:pPr>
              <a:endParaRPr/>
            </a:p>
          </p:txBody>
        </p:sp>
      </p:grpSp>
      <p:sp>
        <p:nvSpPr>
          <p:cNvPr id="28" name="TextBox 27">
            <a:extLst>
              <a:ext uri="{FF2B5EF4-FFF2-40B4-BE49-F238E27FC236}">
                <a16:creationId xmlns:a16="http://schemas.microsoft.com/office/drawing/2014/main" id="{90A4C65F-1D77-4AE7-90B6-3513E49FB8BF}"/>
              </a:ext>
            </a:extLst>
          </p:cNvPr>
          <p:cNvSpPr txBox="1"/>
          <p:nvPr/>
        </p:nvSpPr>
        <p:spPr>
          <a:xfrm>
            <a:off x="11277600" y="7976102"/>
            <a:ext cx="5981700" cy="2054217"/>
          </a:xfrm>
          <a:prstGeom prst="rect">
            <a:avLst/>
          </a:prstGeom>
        </p:spPr>
        <p:txBody>
          <a:bodyPr wrap="square" lIns="0" tIns="0" rIns="0" bIns="0" rtlCol="0" anchor="t">
            <a:spAutoFit/>
          </a:bodyPr>
          <a:lstStyle/>
          <a:p>
            <a:pPr>
              <a:lnSpc>
                <a:spcPts val="5456"/>
              </a:lnSpc>
            </a:pPr>
            <a:r>
              <a:rPr lang="en-US" sz="3897" dirty="0">
                <a:solidFill>
                  <a:schemeClr val="bg1"/>
                </a:solidFill>
                <a:latin typeface="Kollektif"/>
              </a:rPr>
              <a:t>Gunawardana K.P IT20298876</a:t>
            </a:r>
          </a:p>
          <a:p>
            <a:pPr>
              <a:lnSpc>
                <a:spcPts val="5456"/>
              </a:lnSpc>
            </a:pPr>
            <a:endParaRPr lang="en-US" sz="3897" dirty="0">
              <a:solidFill>
                <a:schemeClr val="bg1"/>
              </a:solidFill>
              <a:latin typeface="Kollektif"/>
            </a:endParaRPr>
          </a:p>
        </p:txBody>
      </p:sp>
      <p:sp>
        <p:nvSpPr>
          <p:cNvPr id="29" name="TextBox 28">
            <a:extLst>
              <a:ext uri="{FF2B5EF4-FFF2-40B4-BE49-F238E27FC236}">
                <a16:creationId xmlns:a16="http://schemas.microsoft.com/office/drawing/2014/main" id="{58005D52-41B9-4019-858F-40E2E327BB49}"/>
              </a:ext>
            </a:extLst>
          </p:cNvPr>
          <p:cNvSpPr txBox="1"/>
          <p:nvPr/>
        </p:nvSpPr>
        <p:spPr>
          <a:xfrm>
            <a:off x="11277600" y="9395091"/>
            <a:ext cx="2438400" cy="1196290"/>
          </a:xfrm>
          <a:prstGeom prst="rect">
            <a:avLst/>
          </a:prstGeom>
        </p:spPr>
        <p:txBody>
          <a:bodyPr wrap="square" lIns="0" tIns="0" rIns="0" bIns="0" rtlCol="0" anchor="t">
            <a:spAutoFit/>
          </a:bodyPr>
          <a:lstStyle/>
          <a:p>
            <a:pPr>
              <a:lnSpc>
                <a:spcPts val="3229"/>
              </a:lnSpc>
            </a:pPr>
            <a:r>
              <a:rPr lang="en-US" sz="2400" dirty="0">
                <a:solidFill>
                  <a:schemeClr val="bg1"/>
                </a:solidFill>
                <a:latin typeface="Kollektif"/>
              </a:rPr>
              <a:t>Data Science | 2024</a:t>
            </a:r>
          </a:p>
          <a:p>
            <a:pPr>
              <a:lnSpc>
                <a:spcPts val="3229"/>
              </a:lnSpc>
            </a:pPr>
            <a:endParaRPr lang="en-US" sz="2306" dirty="0">
              <a:solidFill>
                <a:schemeClr val="bg1"/>
              </a:solidFill>
              <a:latin typeface="Kollektif"/>
            </a:endParaRPr>
          </a:p>
        </p:txBody>
      </p:sp>
      <p:sp>
        <p:nvSpPr>
          <p:cNvPr id="16" name="Rectangle 2">
            <a:extLst>
              <a:ext uri="{FF2B5EF4-FFF2-40B4-BE49-F238E27FC236}">
                <a16:creationId xmlns:a16="http://schemas.microsoft.com/office/drawing/2014/main" id="{14E161C4-D263-EE1A-AE57-9B499E3AEDA1}"/>
              </a:ext>
            </a:extLst>
          </p:cNvPr>
          <p:cNvSpPr>
            <a:spLocks noChangeArrowheads="1"/>
          </p:cNvSpPr>
          <p:nvPr/>
        </p:nvSpPr>
        <p:spPr bwMode="auto">
          <a:xfrm>
            <a:off x="9402792" y="6644688"/>
            <a:ext cx="819444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chemeClr val="bg1"/>
                </a:solidFill>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chemeClr val="bg1"/>
              </a:solidFill>
              <a:latin typeface="Söh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endParaRPr lang="en-US" sz="3600" dirty="0">
              <a:solidFill>
                <a:srgbClr val="0B1320"/>
              </a:solidFill>
              <a:latin typeface="League Spartan Bold"/>
            </a:endParaRP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42337"/>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DATASET  </a:t>
            </a:r>
            <a:endParaRPr lang="en-US" sz="3600" dirty="0">
              <a:solidFill>
                <a:srgbClr val="0B1320"/>
              </a:solidFill>
              <a:latin typeface="League Spartan Bold"/>
            </a:endParaRPr>
          </a:p>
        </p:txBody>
      </p:sp>
      <p:sp>
        <p:nvSpPr>
          <p:cNvPr id="5" name="TextBox 4">
            <a:extLst>
              <a:ext uri="{FF2B5EF4-FFF2-40B4-BE49-F238E27FC236}">
                <a16:creationId xmlns:a16="http://schemas.microsoft.com/office/drawing/2014/main" id="{59E7BF01-D56A-4333-2345-D3915A4E484C}"/>
              </a:ext>
            </a:extLst>
          </p:cNvPr>
          <p:cNvSpPr txBox="1"/>
          <p:nvPr/>
        </p:nvSpPr>
        <p:spPr>
          <a:xfrm>
            <a:off x="685800" y="3467100"/>
            <a:ext cx="17297401" cy="523220"/>
          </a:xfrm>
          <a:prstGeom prst="rect">
            <a:avLst/>
          </a:prstGeom>
          <a:noFill/>
        </p:spPr>
        <p:txBody>
          <a:bodyPr wrap="square" rtlCol="0">
            <a:spAutoFit/>
          </a:bodyPr>
          <a:lstStyle/>
          <a:p>
            <a:pPr marL="457200" indent="-457200">
              <a:buFont typeface="Wingdings" panose="05000000000000000000" pitchFamily="2" charset="2"/>
              <a:buChar char="q"/>
            </a:pPr>
            <a:r>
              <a:rPr lang="en-US" sz="2800" dirty="0"/>
              <a:t>Oversampling and </a:t>
            </a:r>
            <a:r>
              <a:rPr lang="en-US" sz="2800" dirty="0" err="1"/>
              <a:t>Undersampling</a:t>
            </a:r>
            <a:r>
              <a:rPr lang="en-US" sz="2800" dirty="0"/>
              <a:t> are used for the balanced data set</a:t>
            </a:r>
          </a:p>
        </p:txBody>
      </p:sp>
      <p:pic>
        <p:nvPicPr>
          <p:cNvPr id="3" name="Picture 2" descr="A screenshot of a computer&#10;&#10;Description automatically generated">
            <a:extLst>
              <a:ext uri="{FF2B5EF4-FFF2-40B4-BE49-F238E27FC236}">
                <a16:creationId xmlns:a16="http://schemas.microsoft.com/office/drawing/2014/main" id="{19D1A1BB-B18F-AB6E-47DD-5462000B5A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0314" y="3990320"/>
            <a:ext cx="5392880" cy="303349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1CA8652-8AE2-D774-6166-420C76762A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1622" y="7252192"/>
            <a:ext cx="5186956" cy="303349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D19BAED-969E-7BC4-3AA6-627E6D1E29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34500" y="3990320"/>
            <a:ext cx="5226509" cy="293991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D5FCF124-B667-5AFA-B844-F39DB7C374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34500" y="7345775"/>
            <a:ext cx="5226509" cy="2939911"/>
          </a:xfrm>
          <a:prstGeom prst="rect">
            <a:avLst/>
          </a:prstGeom>
        </p:spPr>
      </p:pic>
    </p:spTree>
    <p:extLst>
      <p:ext uri="{BB962C8B-B14F-4D97-AF65-F5344CB8AC3E}">
        <p14:creationId xmlns:p14="http://schemas.microsoft.com/office/powerpoint/2010/main" val="108455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endParaRPr lang="en-US" sz="3600" dirty="0">
              <a:solidFill>
                <a:srgbClr val="0B1320"/>
              </a:solidFill>
              <a:latin typeface="League Spartan Bold"/>
            </a:endParaRP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803058"/>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Trained Classical machine learning</a:t>
            </a:r>
          </a:p>
          <a:p>
            <a:r>
              <a:rPr lang="en-US" sz="3800" dirty="0">
                <a:solidFill>
                  <a:srgbClr val="0B1320"/>
                </a:solidFill>
                <a:latin typeface="League Spartan Bold"/>
              </a:rPr>
              <a:t>models  </a:t>
            </a:r>
            <a:endParaRPr lang="en-US" sz="3600" dirty="0">
              <a:solidFill>
                <a:srgbClr val="0B1320"/>
              </a:solidFill>
              <a:latin typeface="League Spartan Bold"/>
            </a:endParaRPr>
          </a:p>
        </p:txBody>
      </p:sp>
      <p:sp>
        <p:nvSpPr>
          <p:cNvPr id="5" name="TextBox 4">
            <a:extLst>
              <a:ext uri="{FF2B5EF4-FFF2-40B4-BE49-F238E27FC236}">
                <a16:creationId xmlns:a16="http://schemas.microsoft.com/office/drawing/2014/main" id="{59E7BF01-D56A-4333-2345-D3915A4E484C}"/>
              </a:ext>
            </a:extLst>
          </p:cNvPr>
          <p:cNvSpPr txBox="1"/>
          <p:nvPr/>
        </p:nvSpPr>
        <p:spPr>
          <a:xfrm>
            <a:off x="685800" y="3467100"/>
            <a:ext cx="17297401" cy="2677656"/>
          </a:xfrm>
          <a:prstGeom prst="rect">
            <a:avLst/>
          </a:prstGeom>
          <a:noFill/>
        </p:spPr>
        <p:txBody>
          <a:bodyPr wrap="square" rtlCol="0">
            <a:spAutoFit/>
          </a:bodyPr>
          <a:lstStyle/>
          <a:p>
            <a:pPr marL="457200" indent="-457200">
              <a:buFont typeface="Wingdings" panose="05000000000000000000" pitchFamily="2" charset="2"/>
              <a:buChar char="q"/>
            </a:pPr>
            <a:r>
              <a:rPr lang="en-US" sz="2800" dirty="0"/>
              <a:t>Classical ML model  - Support Vector Machines (SVM), Logistic Regression, Decision Trees, Naive Bayes, K-Nearest Neighbors (KNN), Random Forest, and Passive Aggressive</a:t>
            </a:r>
          </a:p>
          <a:p>
            <a:pPr marL="457200" indent="-457200">
              <a:buFont typeface="Wingdings" panose="05000000000000000000" pitchFamily="2" charset="2"/>
              <a:buChar char="q"/>
            </a:pPr>
            <a:endParaRPr lang="en-US" sz="2800" dirty="0"/>
          </a:p>
          <a:p>
            <a:pPr marL="457200" indent="-457200">
              <a:buFont typeface="Wingdings" panose="05000000000000000000" pitchFamily="2" charset="2"/>
              <a:buChar char="q"/>
            </a:pPr>
            <a:r>
              <a:rPr lang="en-US" sz="2800" dirty="0"/>
              <a:t>Word representation – Bag of Words (</a:t>
            </a:r>
            <a:r>
              <a:rPr lang="en-US" sz="2800" dirty="0" err="1"/>
              <a:t>BoW</a:t>
            </a:r>
            <a:r>
              <a:rPr lang="en-US" sz="2800" dirty="0"/>
              <a:t>) and Term Frequency-Inverse Document Frequency (TF-IDF).</a:t>
            </a:r>
          </a:p>
          <a:p>
            <a:pPr marL="457200" indent="-457200">
              <a:buFont typeface="Wingdings" panose="05000000000000000000" pitchFamily="2" charset="2"/>
              <a:buChar char="q"/>
            </a:pPr>
            <a:endParaRPr lang="en-US" sz="2800" dirty="0"/>
          </a:p>
          <a:p>
            <a:r>
              <a:rPr lang="en-US" sz="2800" dirty="0">
                <a:hlinkClick r:id="rId6"/>
              </a:rPr>
              <a:t>https://docs.google.com/spreadsheets/d/1w5Ya3cAN06xi-GLB-gLiUZqaOm1bvZ4hrLYjqjrgvyE/edit?usp=sharing</a:t>
            </a:r>
            <a:endParaRPr lang="en-US" sz="2800" dirty="0"/>
          </a:p>
        </p:txBody>
      </p:sp>
      <p:pic>
        <p:nvPicPr>
          <p:cNvPr id="3" name="Picture 2" descr="A screenshot of a computer&#10;&#10;Description automatically generated">
            <a:extLst>
              <a:ext uri="{FF2B5EF4-FFF2-40B4-BE49-F238E27FC236}">
                <a16:creationId xmlns:a16="http://schemas.microsoft.com/office/drawing/2014/main" id="{0786E896-423E-F560-2467-247DF1B650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0600" y="6180228"/>
            <a:ext cx="6840860" cy="3847984"/>
          </a:xfrm>
          <a:prstGeom prst="rect">
            <a:avLst/>
          </a:prstGeom>
        </p:spPr>
      </p:pic>
    </p:spTree>
    <p:extLst>
      <p:ext uri="{BB962C8B-B14F-4D97-AF65-F5344CB8AC3E}">
        <p14:creationId xmlns:p14="http://schemas.microsoft.com/office/powerpoint/2010/main" val="76335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endParaRPr lang="en-US" sz="3600" dirty="0">
              <a:solidFill>
                <a:srgbClr val="0B1320"/>
              </a:solidFill>
              <a:latin typeface="League Spartan Bold"/>
            </a:endParaRP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803058"/>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Deep Learning learning</a:t>
            </a:r>
          </a:p>
          <a:p>
            <a:r>
              <a:rPr lang="en-US" sz="3800" dirty="0">
                <a:solidFill>
                  <a:srgbClr val="0B1320"/>
                </a:solidFill>
                <a:latin typeface="League Spartan Bold"/>
              </a:rPr>
              <a:t>models  </a:t>
            </a:r>
            <a:endParaRPr lang="en-US" sz="3600" dirty="0">
              <a:solidFill>
                <a:srgbClr val="0B1320"/>
              </a:solidFill>
              <a:latin typeface="League Spartan Bold"/>
            </a:endParaRPr>
          </a:p>
        </p:txBody>
      </p:sp>
      <p:sp>
        <p:nvSpPr>
          <p:cNvPr id="5" name="TextBox 4">
            <a:extLst>
              <a:ext uri="{FF2B5EF4-FFF2-40B4-BE49-F238E27FC236}">
                <a16:creationId xmlns:a16="http://schemas.microsoft.com/office/drawing/2014/main" id="{59E7BF01-D56A-4333-2345-D3915A4E484C}"/>
              </a:ext>
            </a:extLst>
          </p:cNvPr>
          <p:cNvSpPr txBox="1"/>
          <p:nvPr/>
        </p:nvSpPr>
        <p:spPr>
          <a:xfrm>
            <a:off x="762326" y="3181505"/>
            <a:ext cx="17297401" cy="2677656"/>
          </a:xfrm>
          <a:prstGeom prst="rect">
            <a:avLst/>
          </a:prstGeom>
          <a:noFill/>
        </p:spPr>
        <p:txBody>
          <a:bodyPr wrap="square" rtlCol="0">
            <a:spAutoFit/>
          </a:bodyPr>
          <a:lstStyle/>
          <a:p>
            <a:pPr marL="457200" indent="-457200">
              <a:buFont typeface="Wingdings" panose="05000000000000000000" pitchFamily="2" charset="2"/>
              <a:buChar char="q"/>
            </a:pPr>
            <a:r>
              <a:rPr lang="en-US" sz="2800" dirty="0"/>
              <a:t>Deep learning models: RNN, CNN, LSTM, </a:t>
            </a:r>
            <a:r>
              <a:rPr lang="en-US" sz="2800" dirty="0" err="1"/>
              <a:t>BiLSTM</a:t>
            </a:r>
            <a:endParaRPr lang="en-US" sz="2800" dirty="0"/>
          </a:p>
          <a:p>
            <a:pPr marL="457200" indent="-457200">
              <a:buFont typeface="Wingdings" panose="05000000000000000000" pitchFamily="2" charset="2"/>
              <a:buChar char="q"/>
            </a:pPr>
            <a:endParaRPr lang="en-US" sz="2800" dirty="0"/>
          </a:p>
          <a:p>
            <a:pPr marL="457200" indent="-457200">
              <a:buFont typeface="Wingdings" panose="05000000000000000000" pitchFamily="2" charset="2"/>
              <a:buChar char="q"/>
            </a:pPr>
            <a:r>
              <a:rPr lang="en-US" sz="2800" dirty="0"/>
              <a:t>Word representation: pretrained Word2Vec model, customized Word2Vec model, and </a:t>
            </a:r>
            <a:r>
              <a:rPr lang="en-US" sz="2800" dirty="0" err="1"/>
              <a:t>Keras</a:t>
            </a:r>
            <a:r>
              <a:rPr lang="en-US" sz="2800" dirty="0"/>
              <a:t> embedding model</a:t>
            </a:r>
          </a:p>
          <a:p>
            <a:pPr marL="457200" indent="-457200">
              <a:buFont typeface="Wingdings" panose="05000000000000000000" pitchFamily="2" charset="2"/>
              <a:buChar char="q"/>
            </a:pPr>
            <a:endParaRPr lang="en-US" sz="2800" dirty="0"/>
          </a:p>
          <a:p>
            <a:r>
              <a:rPr lang="en-US" sz="2800" dirty="0">
                <a:hlinkClick r:id="rId6"/>
              </a:rPr>
              <a:t>https://docs.google.com/spreadsheets/d/1w5Ya3cAN06xi-GLB-gLiUZqaOm1bvZ4hrLYjqjrgvyE/edit?usp=sharing</a:t>
            </a:r>
            <a:endParaRPr lang="en-US" sz="2800" dirty="0"/>
          </a:p>
          <a:p>
            <a:pPr marL="457200" indent="-457200">
              <a:buFont typeface="Wingdings" panose="05000000000000000000" pitchFamily="2" charset="2"/>
              <a:buChar char="q"/>
            </a:pPr>
            <a:endParaRPr lang="en-US" sz="2800" dirty="0"/>
          </a:p>
        </p:txBody>
      </p:sp>
      <p:pic>
        <p:nvPicPr>
          <p:cNvPr id="3" name="Picture 2" descr="A screenshot of a computer&#10;&#10;Description automatically generated">
            <a:extLst>
              <a:ext uri="{FF2B5EF4-FFF2-40B4-BE49-F238E27FC236}">
                <a16:creationId xmlns:a16="http://schemas.microsoft.com/office/drawing/2014/main" id="{FA9CA487-2494-D669-7426-FD6DDFFF84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3072" y="5570717"/>
            <a:ext cx="7696200" cy="4329113"/>
          </a:xfrm>
          <a:prstGeom prst="rect">
            <a:avLst/>
          </a:prstGeom>
        </p:spPr>
      </p:pic>
    </p:spTree>
    <p:extLst>
      <p:ext uri="{BB962C8B-B14F-4D97-AF65-F5344CB8AC3E}">
        <p14:creationId xmlns:p14="http://schemas.microsoft.com/office/powerpoint/2010/main" val="402180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a:extLst>
            <a:ext uri="{FF2B5EF4-FFF2-40B4-BE49-F238E27FC236}">
              <a16:creationId xmlns:a16="http://schemas.microsoft.com/office/drawing/2014/main" id="{DC86C26F-A39E-93AC-FAB1-0D00CCD5B937}"/>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12F0635C-45EB-A4B2-E373-820C8519FCB2}"/>
              </a:ext>
            </a:extLst>
          </p:cNvPr>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a:extLst>
              <a:ext uri="{FF2B5EF4-FFF2-40B4-BE49-F238E27FC236}">
                <a16:creationId xmlns:a16="http://schemas.microsoft.com/office/drawing/2014/main" id="{ECB21C88-ED50-C249-782D-19FC83ADEBAE}"/>
              </a:ext>
            </a:extLst>
          </p:cNvPr>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1" name="TextBox 11">
            <a:extLst>
              <a:ext uri="{FF2B5EF4-FFF2-40B4-BE49-F238E27FC236}">
                <a16:creationId xmlns:a16="http://schemas.microsoft.com/office/drawing/2014/main" id="{FEAD315C-5FB6-5736-CC3D-56277AFD14BD}"/>
              </a:ext>
            </a:extLst>
          </p:cNvPr>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endParaRPr lang="en-US" sz="3600" dirty="0">
              <a:solidFill>
                <a:srgbClr val="0B1320"/>
              </a:solidFill>
              <a:latin typeface="League Spartan Bold"/>
            </a:endParaRPr>
          </a:p>
        </p:txBody>
      </p:sp>
      <p:sp>
        <p:nvSpPr>
          <p:cNvPr id="16" name="TextBox 16">
            <a:extLst>
              <a:ext uri="{FF2B5EF4-FFF2-40B4-BE49-F238E27FC236}">
                <a16:creationId xmlns:a16="http://schemas.microsoft.com/office/drawing/2014/main" id="{32B0CC04-F97A-6F25-298F-A2714DEA18F1}"/>
              </a:ext>
            </a:extLst>
          </p:cNvPr>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FCD12F74-A8F5-B010-410B-3AF1A7CBFB77}"/>
              </a:ext>
            </a:extLst>
          </p:cNvPr>
          <p:cNvSpPr txBox="1"/>
          <p:nvPr/>
        </p:nvSpPr>
        <p:spPr>
          <a:xfrm>
            <a:off x="2259115" y="616259"/>
            <a:ext cx="7303501" cy="1042337"/>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Transformers (BERT) </a:t>
            </a:r>
            <a:endParaRPr lang="en-US" sz="3600" dirty="0">
              <a:solidFill>
                <a:srgbClr val="0B1320"/>
              </a:solidFill>
              <a:latin typeface="League Spartan Bold"/>
            </a:endParaRPr>
          </a:p>
        </p:txBody>
      </p:sp>
      <p:pic>
        <p:nvPicPr>
          <p:cNvPr id="3" name="Picture 2" descr="A screenshot of a computer&#10;&#10;Description automatically generated">
            <a:extLst>
              <a:ext uri="{FF2B5EF4-FFF2-40B4-BE49-F238E27FC236}">
                <a16:creationId xmlns:a16="http://schemas.microsoft.com/office/drawing/2014/main" id="{8AE0C0EB-E03E-7B9C-6292-EA91D686CF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1948" y="3658602"/>
            <a:ext cx="11211953" cy="6306724"/>
          </a:xfrm>
          <a:prstGeom prst="rect">
            <a:avLst/>
          </a:prstGeom>
        </p:spPr>
      </p:pic>
    </p:spTree>
    <p:extLst>
      <p:ext uri="{BB962C8B-B14F-4D97-AF65-F5344CB8AC3E}">
        <p14:creationId xmlns:p14="http://schemas.microsoft.com/office/powerpoint/2010/main" val="573982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LIBRARIES AND PREPROSSING</a:t>
            </a:r>
            <a:endParaRPr lang="en-US" sz="3600" dirty="0">
              <a:solidFill>
                <a:srgbClr val="0B1320"/>
              </a:solidFill>
              <a:latin typeface="League Spartan Bold"/>
            </a:endParaRPr>
          </a:p>
        </p:txBody>
      </p:sp>
      <p:pic>
        <p:nvPicPr>
          <p:cNvPr id="5" name="Picture 4" descr="A computer screen shot of a computer screen&#10;&#10;Description automatically generated">
            <a:extLst>
              <a:ext uri="{FF2B5EF4-FFF2-40B4-BE49-F238E27FC236}">
                <a16:creationId xmlns:a16="http://schemas.microsoft.com/office/drawing/2014/main" id="{9F03DA94-4A7F-59B1-1A6F-7B58D970C3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56830" y="4719145"/>
            <a:ext cx="6637866" cy="3733800"/>
          </a:xfrm>
          <a:prstGeom prst="rect">
            <a:avLst/>
          </a:prstGeom>
        </p:spPr>
      </p:pic>
      <p:pic>
        <p:nvPicPr>
          <p:cNvPr id="7" name="Picture 6" descr="A computer screen shot of a computer screen&#10;&#10;Description automatically generated">
            <a:extLst>
              <a:ext uri="{FF2B5EF4-FFF2-40B4-BE49-F238E27FC236}">
                <a16:creationId xmlns:a16="http://schemas.microsoft.com/office/drawing/2014/main" id="{03998AA7-3775-8D28-3DC3-B157061699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30372" y="4686300"/>
            <a:ext cx="6400800" cy="36004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CUSTOMIZED WORD2VEC MODEL</a:t>
            </a:r>
            <a:endParaRPr lang="en-US" sz="3600" dirty="0">
              <a:solidFill>
                <a:srgbClr val="0B1320"/>
              </a:solidFill>
              <a:latin typeface="League Spartan Bold"/>
            </a:endParaRPr>
          </a:p>
        </p:txBody>
      </p:sp>
      <p:pic>
        <p:nvPicPr>
          <p:cNvPr id="5" name="Picture 4" descr="A screenshot of a computer&#10;&#10;Description automatically generated">
            <a:extLst>
              <a:ext uri="{FF2B5EF4-FFF2-40B4-BE49-F238E27FC236}">
                <a16:creationId xmlns:a16="http://schemas.microsoft.com/office/drawing/2014/main" id="{5D0B4284-666F-0D76-23F0-0FD5D77BC9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4946" y="3821265"/>
            <a:ext cx="7498373" cy="421783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DE7DBD4-8F2F-9FB8-2FD2-3480E6206AC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55457" y="3830325"/>
            <a:ext cx="7498374" cy="4217836"/>
          </a:xfrm>
          <a:prstGeom prst="rect">
            <a:avLst/>
          </a:prstGeom>
        </p:spPr>
      </p:pic>
    </p:spTree>
    <p:extLst>
      <p:ext uri="{BB962C8B-B14F-4D97-AF65-F5344CB8AC3E}">
        <p14:creationId xmlns:p14="http://schemas.microsoft.com/office/powerpoint/2010/main" val="2735913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r>
              <a:rPr lang="en-US" dirty="0"/>
              <a:t> </a:t>
            </a:r>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a:solidFill>
                  <a:srgbClr val="0B1320"/>
                </a:solidFill>
                <a:latin typeface="League Spartan Bold"/>
              </a:rPr>
              <a:t>selected    model  </a:t>
            </a:r>
            <a:endParaRPr lang="en-US" sz="3600" dirty="0">
              <a:solidFill>
                <a:srgbClr val="0B1320"/>
              </a:solidFill>
              <a:latin typeface="League Spartan Bold"/>
            </a:endParaRPr>
          </a:p>
        </p:txBody>
      </p:sp>
      <p:pic>
        <p:nvPicPr>
          <p:cNvPr id="5" name="Picture 4" descr="A screenshot of a computer&#10;&#10;Description automatically generated">
            <a:extLst>
              <a:ext uri="{FF2B5EF4-FFF2-40B4-BE49-F238E27FC236}">
                <a16:creationId xmlns:a16="http://schemas.microsoft.com/office/drawing/2014/main" id="{3486BEF3-D832-4112-CA7A-18179114DD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612" y="4229100"/>
            <a:ext cx="8368743" cy="470741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F2E3482-2618-ECD6-50AF-FE1C66AD49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2615" y="4230414"/>
            <a:ext cx="8366407" cy="4706104"/>
          </a:xfrm>
          <a:prstGeom prst="rect">
            <a:avLst/>
          </a:prstGeom>
        </p:spPr>
      </p:pic>
    </p:spTree>
    <p:extLst>
      <p:ext uri="{BB962C8B-B14F-4D97-AF65-F5344CB8AC3E}">
        <p14:creationId xmlns:p14="http://schemas.microsoft.com/office/powerpoint/2010/main" val="1217771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EVALUATION </a:t>
            </a:r>
            <a:endParaRPr lang="en-US" sz="3600" dirty="0">
              <a:solidFill>
                <a:srgbClr val="0B1320"/>
              </a:solidFill>
              <a:latin typeface="League Spartan Bold"/>
            </a:endParaRPr>
          </a:p>
        </p:txBody>
      </p:sp>
      <p:pic>
        <p:nvPicPr>
          <p:cNvPr id="5" name="Picture 4" descr="A screenshot of a computer&#10;&#10;Description automatically generated">
            <a:extLst>
              <a:ext uri="{FF2B5EF4-FFF2-40B4-BE49-F238E27FC236}">
                <a16:creationId xmlns:a16="http://schemas.microsoft.com/office/drawing/2014/main" id="{CA282745-E504-BC5C-81EA-7DD8EA8645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00" y="3582340"/>
            <a:ext cx="7069785" cy="397675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FF4E7D8-C03F-F6E8-4F27-B33D2213E8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52351" y="3526552"/>
            <a:ext cx="7069784" cy="3976753"/>
          </a:xfrm>
          <a:prstGeom prst="rect">
            <a:avLst/>
          </a:prstGeom>
        </p:spPr>
      </p:pic>
    </p:spTree>
    <p:extLst>
      <p:ext uri="{BB962C8B-B14F-4D97-AF65-F5344CB8AC3E}">
        <p14:creationId xmlns:p14="http://schemas.microsoft.com/office/powerpoint/2010/main" val="3033563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9224012" y="-2312477"/>
            <a:ext cx="11205779" cy="10911627"/>
          </a:xfrm>
          <a:custGeom>
            <a:avLst/>
            <a:gdLst/>
            <a:ahLst/>
            <a:cxnLst/>
            <a:rect l="l" t="t" r="r" b="b"/>
            <a:pathLst>
              <a:path w="11205779" h="10911627">
                <a:moveTo>
                  <a:pt x="0" y="10911627"/>
                </a:moveTo>
                <a:lnTo>
                  <a:pt x="11205779" y="10911627"/>
                </a:lnTo>
                <a:lnTo>
                  <a:pt x="11205779" y="0"/>
                </a:lnTo>
                <a:lnTo>
                  <a:pt x="0" y="0"/>
                </a:lnTo>
                <a:lnTo>
                  <a:pt x="0" y="10911627"/>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1803481">
            <a:off x="-3529376" y="-1896469"/>
            <a:ext cx="7821074" cy="19539727"/>
            <a:chOff x="0" y="0"/>
            <a:chExt cx="2059871" cy="5146266"/>
          </a:xfrm>
        </p:grpSpPr>
        <p:sp>
          <p:nvSpPr>
            <p:cNvPr id="4" name="Freeform 4"/>
            <p:cNvSpPr/>
            <p:nvPr/>
          </p:nvSpPr>
          <p:spPr>
            <a:xfrm>
              <a:off x="0" y="0"/>
              <a:ext cx="2059872" cy="5146266"/>
            </a:xfrm>
            <a:custGeom>
              <a:avLst/>
              <a:gdLst/>
              <a:ahLst/>
              <a:cxnLst/>
              <a:rect l="l" t="t" r="r" b="b"/>
              <a:pathLst>
                <a:path w="2059872" h="5146266">
                  <a:moveTo>
                    <a:pt x="0" y="0"/>
                  </a:moveTo>
                  <a:lnTo>
                    <a:pt x="2059872" y="0"/>
                  </a:lnTo>
                  <a:lnTo>
                    <a:pt x="2059872" y="5146266"/>
                  </a:lnTo>
                  <a:lnTo>
                    <a:pt x="0" y="5146266"/>
                  </a:lnTo>
                  <a:close/>
                </a:path>
              </a:pathLst>
            </a:custGeom>
            <a:solidFill>
              <a:srgbClr val="0B1320"/>
            </a:solidFill>
          </p:spPr>
          <p:txBody>
            <a:bodyPr/>
            <a:lstStyle/>
            <a:p>
              <a:endParaRPr lang="en-US"/>
            </a:p>
          </p:txBody>
        </p:sp>
        <p:sp>
          <p:nvSpPr>
            <p:cNvPr id="5" name="TextBox 5"/>
            <p:cNvSpPr txBox="1"/>
            <p:nvPr/>
          </p:nvSpPr>
          <p:spPr>
            <a:xfrm>
              <a:off x="0" y="-47625"/>
              <a:ext cx="2059871" cy="519389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858428" y="6244187"/>
            <a:ext cx="9657710" cy="2724108"/>
            <a:chOff x="0" y="0"/>
            <a:chExt cx="3166495" cy="629825"/>
          </a:xfrm>
        </p:grpSpPr>
        <p:sp>
          <p:nvSpPr>
            <p:cNvPr id="7" name="Freeform 7"/>
            <p:cNvSpPr/>
            <p:nvPr/>
          </p:nvSpPr>
          <p:spPr>
            <a:xfrm>
              <a:off x="0" y="0"/>
              <a:ext cx="3166495" cy="629825"/>
            </a:xfrm>
            <a:custGeom>
              <a:avLst/>
              <a:gdLst/>
              <a:ahLst/>
              <a:cxnLst/>
              <a:rect l="l" t="t" r="r" b="b"/>
              <a:pathLst>
                <a:path w="3166495" h="629825">
                  <a:moveTo>
                    <a:pt x="0" y="0"/>
                  </a:moveTo>
                  <a:lnTo>
                    <a:pt x="3166495" y="0"/>
                  </a:lnTo>
                  <a:lnTo>
                    <a:pt x="3166495" y="629825"/>
                  </a:lnTo>
                  <a:lnTo>
                    <a:pt x="0" y="629825"/>
                  </a:lnTo>
                  <a:close/>
                </a:path>
              </a:pathLst>
            </a:custGeom>
            <a:solidFill>
              <a:srgbClr val="497183"/>
            </a:solidFill>
          </p:spPr>
          <p:txBody>
            <a:bodyPr/>
            <a:lstStyle/>
            <a:p>
              <a:endParaRPr lang="en-US"/>
            </a:p>
          </p:txBody>
        </p:sp>
        <p:sp>
          <p:nvSpPr>
            <p:cNvPr id="8" name="TextBox 8"/>
            <p:cNvSpPr txBox="1"/>
            <p:nvPr/>
          </p:nvSpPr>
          <p:spPr>
            <a:xfrm>
              <a:off x="0" y="-47625"/>
              <a:ext cx="3166495" cy="67745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289240" flipH="1">
            <a:off x="-2960106" y="-896765"/>
            <a:ext cx="6656198" cy="5258396"/>
          </a:xfrm>
          <a:custGeom>
            <a:avLst/>
            <a:gdLst/>
            <a:ahLst/>
            <a:cxnLst/>
            <a:rect l="l" t="t" r="r" b="b"/>
            <a:pathLst>
              <a:path w="6656198" h="5258396">
                <a:moveTo>
                  <a:pt x="6656198" y="0"/>
                </a:moveTo>
                <a:lnTo>
                  <a:pt x="0" y="0"/>
                </a:lnTo>
                <a:lnTo>
                  <a:pt x="0" y="5258397"/>
                </a:lnTo>
                <a:lnTo>
                  <a:pt x="6656198" y="5258397"/>
                </a:lnTo>
                <a:lnTo>
                  <a:pt x="6656198"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3571572" y="2183743"/>
            <a:ext cx="14276204" cy="923330"/>
          </a:xfrm>
          <a:prstGeom prst="rect">
            <a:avLst/>
          </a:prstGeom>
        </p:spPr>
        <p:txBody>
          <a:bodyPr wrap="square" lIns="0" tIns="0" rIns="0" bIns="0" rtlCol="0" anchor="t">
            <a:spAutoFit/>
          </a:bodyPr>
          <a:lstStyle/>
          <a:p>
            <a:pPr algn="ctr"/>
            <a:r>
              <a:rPr lang="en-US" sz="6000" dirty="0">
                <a:latin typeface="Aharoni" panose="02010803020104030203" pitchFamily="2" charset="-79"/>
                <a:cs typeface="Aharoni" panose="02010803020104030203" pitchFamily="2" charset="-79"/>
              </a:rPr>
              <a:t>HATE SPEECH DETECTION </a:t>
            </a:r>
          </a:p>
        </p:txBody>
      </p:sp>
      <p:sp>
        <p:nvSpPr>
          <p:cNvPr id="11" name="TextBox 11"/>
          <p:cNvSpPr txBox="1"/>
          <p:nvPr/>
        </p:nvSpPr>
        <p:spPr>
          <a:xfrm>
            <a:off x="7858428" y="6627111"/>
            <a:ext cx="9385963" cy="2061590"/>
          </a:xfrm>
          <a:prstGeom prst="rect">
            <a:avLst/>
          </a:prstGeom>
        </p:spPr>
        <p:txBody>
          <a:bodyPr wrap="square" lIns="0" tIns="0" rIns="0" bIns="0" rtlCol="0" anchor="t">
            <a:spAutoFit/>
          </a:bodyPr>
          <a:lstStyle/>
          <a:p>
            <a:pPr algn="ctr">
              <a:lnSpc>
                <a:spcPts val="8403"/>
              </a:lnSpc>
            </a:pPr>
            <a:r>
              <a:rPr lang="en-US" sz="6002" spc="1470" dirty="0">
                <a:latin typeface="Kollektif"/>
              </a:rPr>
              <a:t>IT4010 </a:t>
            </a:r>
          </a:p>
          <a:p>
            <a:pPr algn="ctr">
              <a:lnSpc>
                <a:spcPts val="8403"/>
              </a:lnSpc>
            </a:pPr>
            <a:r>
              <a:rPr lang="en-US" sz="6002" spc="1470" dirty="0">
                <a:latin typeface="Kollektif"/>
              </a:rPr>
              <a:t> Research project</a:t>
            </a:r>
          </a:p>
        </p:txBody>
      </p:sp>
      <p:sp>
        <p:nvSpPr>
          <p:cNvPr id="13" name="TextBox 13"/>
          <p:cNvSpPr txBox="1"/>
          <p:nvPr/>
        </p:nvSpPr>
        <p:spPr>
          <a:xfrm>
            <a:off x="174447" y="9016807"/>
            <a:ext cx="6949850" cy="656783"/>
          </a:xfrm>
          <a:prstGeom prst="rect">
            <a:avLst/>
          </a:prstGeom>
        </p:spPr>
        <p:txBody>
          <a:bodyPr lIns="0" tIns="0" rIns="0" bIns="0" rtlCol="0" anchor="t">
            <a:spAutoFit/>
          </a:bodyPr>
          <a:lstStyle/>
          <a:p>
            <a:pPr>
              <a:lnSpc>
                <a:spcPts val="5630"/>
              </a:lnSpc>
            </a:pPr>
            <a:r>
              <a:rPr lang="en-US" sz="4022" dirty="0">
                <a:solidFill>
                  <a:srgbClr val="F3F6FA"/>
                </a:solidFill>
                <a:latin typeface="Kollektif"/>
              </a:rPr>
              <a:t> Data Science | 2024</a:t>
            </a:r>
          </a:p>
        </p:txBody>
      </p:sp>
      <p:sp>
        <p:nvSpPr>
          <p:cNvPr id="14" name="TextBox 14"/>
          <p:cNvSpPr txBox="1"/>
          <p:nvPr/>
        </p:nvSpPr>
        <p:spPr>
          <a:xfrm>
            <a:off x="3814819" y="532652"/>
            <a:ext cx="12763500" cy="785536"/>
          </a:xfrm>
          <a:prstGeom prst="rect">
            <a:avLst/>
          </a:prstGeom>
        </p:spPr>
        <p:txBody>
          <a:bodyPr wrap="square" lIns="0" tIns="0" rIns="0" bIns="0" rtlCol="0" anchor="t">
            <a:spAutoFit/>
          </a:bodyPr>
          <a:lstStyle/>
          <a:p>
            <a:pPr algn="r">
              <a:lnSpc>
                <a:spcPts val="6722"/>
              </a:lnSpc>
            </a:pPr>
            <a:r>
              <a:rPr lang="en-US" sz="4801" dirty="0">
                <a:solidFill>
                  <a:srgbClr val="0B1320"/>
                </a:solidFill>
                <a:latin typeface="Kollektif"/>
              </a:rPr>
              <a:t> Sri Lanka Institute of Information Technology</a:t>
            </a:r>
          </a:p>
        </p:txBody>
      </p:sp>
      <p:sp>
        <p:nvSpPr>
          <p:cNvPr id="15" name="AutoShape 15"/>
          <p:cNvSpPr/>
          <p:nvPr/>
        </p:nvSpPr>
        <p:spPr>
          <a:xfrm rot="-7200000">
            <a:off x="5919627" y="8708126"/>
            <a:ext cx="3877602" cy="0"/>
          </a:xfrm>
          <a:prstGeom prst="line">
            <a:avLst/>
          </a:prstGeom>
          <a:ln w="38100" cap="flat">
            <a:solidFill>
              <a:srgbClr val="F3F6FA"/>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276855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EVALUATION </a:t>
            </a:r>
            <a:endParaRPr lang="en-US" sz="3600" dirty="0">
              <a:solidFill>
                <a:srgbClr val="0B1320"/>
              </a:solidFill>
              <a:latin typeface="League Spartan Bold"/>
            </a:endParaRPr>
          </a:p>
        </p:txBody>
      </p:sp>
      <p:pic>
        <p:nvPicPr>
          <p:cNvPr id="3" name="Picture 2" descr="A screenshot of a computer&#10;&#10;Description automatically generated">
            <a:extLst>
              <a:ext uri="{FF2B5EF4-FFF2-40B4-BE49-F238E27FC236}">
                <a16:creationId xmlns:a16="http://schemas.microsoft.com/office/drawing/2014/main" id="{536B4130-16F9-46C9-2EBA-7F67B94E4F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0094" y="3467100"/>
            <a:ext cx="9088075" cy="5112043"/>
          </a:xfrm>
          <a:prstGeom prst="rect">
            <a:avLst/>
          </a:prstGeom>
        </p:spPr>
      </p:pic>
    </p:spTree>
    <p:extLst>
      <p:ext uri="{BB962C8B-B14F-4D97-AF65-F5344CB8AC3E}">
        <p14:creationId xmlns:p14="http://schemas.microsoft.com/office/powerpoint/2010/main" val="93210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EVALUATION </a:t>
            </a:r>
            <a:endParaRPr lang="en-US" sz="3600" dirty="0">
              <a:solidFill>
                <a:srgbClr val="0B1320"/>
              </a:solidFill>
              <a:latin typeface="League Spartan Bold"/>
            </a:endParaRPr>
          </a:p>
        </p:txBody>
      </p:sp>
      <p:pic>
        <p:nvPicPr>
          <p:cNvPr id="3" name="Picture 2" descr="A screenshot of a computer&#10;&#10;Description automatically generated">
            <a:extLst>
              <a:ext uri="{FF2B5EF4-FFF2-40B4-BE49-F238E27FC236}">
                <a16:creationId xmlns:a16="http://schemas.microsoft.com/office/drawing/2014/main" id="{0A87362F-8710-330B-7136-AC4A677AC2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4000499"/>
            <a:ext cx="8257421" cy="464479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CE2141F-E5B3-0668-C780-33D1A5ED38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2637" y="4044936"/>
            <a:ext cx="8178421" cy="4600362"/>
          </a:xfrm>
          <a:prstGeom prst="rect">
            <a:avLst/>
          </a:prstGeom>
        </p:spPr>
      </p:pic>
    </p:spTree>
    <p:extLst>
      <p:ext uri="{BB962C8B-B14F-4D97-AF65-F5344CB8AC3E}">
        <p14:creationId xmlns:p14="http://schemas.microsoft.com/office/powerpoint/2010/main" val="450838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EVALUATION </a:t>
            </a:r>
            <a:endParaRPr lang="en-US" sz="3600" dirty="0">
              <a:solidFill>
                <a:srgbClr val="0B1320"/>
              </a:solidFill>
              <a:latin typeface="League Spartan Bold"/>
            </a:endParaRPr>
          </a:p>
        </p:txBody>
      </p:sp>
      <p:pic>
        <p:nvPicPr>
          <p:cNvPr id="4" name="Picture 3" descr="A screenshot of a computer&#10;&#10;Description automatically generated">
            <a:extLst>
              <a:ext uri="{FF2B5EF4-FFF2-40B4-BE49-F238E27FC236}">
                <a16:creationId xmlns:a16="http://schemas.microsoft.com/office/drawing/2014/main" id="{785862B1-A0DF-0EC1-676E-B573A8054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1764" y="3481363"/>
            <a:ext cx="9214835" cy="5183345"/>
          </a:xfrm>
          <a:prstGeom prst="rect">
            <a:avLst/>
          </a:prstGeom>
        </p:spPr>
      </p:pic>
    </p:spTree>
    <p:extLst>
      <p:ext uri="{BB962C8B-B14F-4D97-AF65-F5344CB8AC3E}">
        <p14:creationId xmlns:p14="http://schemas.microsoft.com/office/powerpoint/2010/main" val="299571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WEBSITE IMPLEMENTATION </a:t>
            </a:r>
            <a:endParaRPr lang="en-US" sz="3600" dirty="0">
              <a:solidFill>
                <a:srgbClr val="0B1320"/>
              </a:solidFill>
              <a:latin typeface="League Spartan Bold"/>
            </a:endParaRPr>
          </a:p>
        </p:txBody>
      </p:sp>
      <p:pic>
        <p:nvPicPr>
          <p:cNvPr id="3" name="Picture 2" descr="A screenshot of a computer screen&#10;&#10;Description automatically generated">
            <a:extLst>
              <a:ext uri="{FF2B5EF4-FFF2-40B4-BE49-F238E27FC236}">
                <a16:creationId xmlns:a16="http://schemas.microsoft.com/office/drawing/2014/main" id="{9EB6C4DF-C138-7684-A71B-4224F4970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3527296"/>
            <a:ext cx="8247572" cy="463926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55A00B4-E2E0-75E5-9C13-D12EAA79C6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2634" y="3673813"/>
            <a:ext cx="7735614" cy="4351283"/>
          </a:xfrm>
          <a:prstGeom prst="rect">
            <a:avLst/>
          </a:prstGeom>
        </p:spPr>
      </p:pic>
    </p:spTree>
    <p:extLst>
      <p:ext uri="{BB962C8B-B14F-4D97-AF65-F5344CB8AC3E}">
        <p14:creationId xmlns:p14="http://schemas.microsoft.com/office/powerpoint/2010/main" val="1030323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WEBSITE IMPLEMENTATION </a:t>
            </a:r>
            <a:endParaRPr lang="en-US" sz="3600" dirty="0">
              <a:solidFill>
                <a:srgbClr val="0B1320"/>
              </a:solidFill>
              <a:latin typeface="League Spartan Bold"/>
            </a:endParaRPr>
          </a:p>
        </p:txBody>
      </p:sp>
      <p:pic>
        <p:nvPicPr>
          <p:cNvPr id="4" name="Picture 3" descr="A screenshot of a computer&#10;&#10;Description automatically generated">
            <a:extLst>
              <a:ext uri="{FF2B5EF4-FFF2-40B4-BE49-F238E27FC236}">
                <a16:creationId xmlns:a16="http://schemas.microsoft.com/office/drawing/2014/main" id="{3947FB0B-88F6-F652-BDD1-70172CD75D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2204" y="5463248"/>
            <a:ext cx="5629244" cy="316645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A065358-654E-8B47-0CE1-D913940BA5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265026" y="3200400"/>
            <a:ext cx="5311020" cy="298744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D4298AA-AB70-9268-7616-2950022E641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730" y="3212224"/>
            <a:ext cx="5629245" cy="3166450"/>
          </a:xfrm>
          <a:prstGeom prst="rect">
            <a:avLst/>
          </a:prstGeom>
        </p:spPr>
      </p:pic>
    </p:spTree>
    <p:extLst>
      <p:ext uri="{BB962C8B-B14F-4D97-AF65-F5344CB8AC3E}">
        <p14:creationId xmlns:p14="http://schemas.microsoft.com/office/powerpoint/2010/main" val="318276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a:extLst>
            <a:ext uri="{FF2B5EF4-FFF2-40B4-BE49-F238E27FC236}">
              <a16:creationId xmlns:a16="http://schemas.microsoft.com/office/drawing/2014/main" id="{02952B46-9B01-1D8C-C87E-3B533FC27715}"/>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6BC8931F-3EC7-3521-4844-4DECE8C30F44}"/>
              </a:ext>
            </a:extLst>
          </p:cNvPr>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4">
              <a:alphaModFix amt="17000"/>
              <a:extLst>
                <a:ext uri="{96DAC541-7B7A-43D3-8B79-37D633B846F1}">
                  <asvg:svgBlip xmlns:asvg="http://schemas.microsoft.com/office/drawing/2016/SVG/main" r:embed="rId5"/>
                </a:ext>
              </a:extLst>
            </a:blip>
            <a:stretch>
              <a:fillRect t="-46201" r="-61881"/>
            </a:stretch>
          </a:blipFill>
        </p:spPr>
        <p:txBody>
          <a:bodyPr/>
          <a:lstStyle/>
          <a:p>
            <a:endParaRPr lang="en-US"/>
          </a:p>
        </p:txBody>
      </p:sp>
      <p:sp>
        <p:nvSpPr>
          <p:cNvPr id="10" name="Freeform 10">
            <a:extLst>
              <a:ext uri="{FF2B5EF4-FFF2-40B4-BE49-F238E27FC236}">
                <a16:creationId xmlns:a16="http://schemas.microsoft.com/office/drawing/2014/main" id="{E6204157-31C4-333C-6FE1-A63D726F0F98}"/>
              </a:ext>
            </a:extLst>
          </p:cNvPr>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8FE4F9D3-A2CB-7C92-4FFB-E30091782CD2}"/>
              </a:ext>
            </a:extLst>
          </p:cNvPr>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a:extLst>
              <a:ext uri="{FF2B5EF4-FFF2-40B4-BE49-F238E27FC236}">
                <a16:creationId xmlns:a16="http://schemas.microsoft.com/office/drawing/2014/main" id="{A5A66548-749A-7E91-28B7-0D08D616C848}"/>
              </a:ext>
            </a:extLst>
          </p:cNvPr>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9F1E0B1C-1468-9A10-63C8-55A5273F573F}"/>
              </a:ext>
            </a:extLst>
          </p:cNvPr>
          <p:cNvSpPr txBox="1"/>
          <p:nvPr/>
        </p:nvSpPr>
        <p:spPr>
          <a:xfrm>
            <a:off x="1676401" y="616259"/>
            <a:ext cx="7886216" cy="1042337"/>
          </a:xfrm>
          <a:prstGeom prst="rect">
            <a:avLst/>
          </a:prstGeom>
        </p:spPr>
        <p:txBody>
          <a:bodyPr wrap="square" lIns="0" tIns="0" rIns="0" bIns="0" rtlCol="0" anchor="t">
            <a:spAutoFit/>
          </a:bodyPr>
          <a:lstStyle/>
          <a:p>
            <a:pPr>
              <a:lnSpc>
                <a:spcPts val="9475"/>
              </a:lnSpc>
            </a:pPr>
            <a:r>
              <a:rPr lang="en-US" sz="3800" dirty="0">
                <a:solidFill>
                  <a:srgbClr val="0B1320"/>
                </a:solidFill>
                <a:latin typeface="League Spartan Bold"/>
              </a:rPr>
              <a:t>Integration  and complete the work </a:t>
            </a:r>
            <a:endParaRPr lang="en-US" sz="3600" dirty="0">
              <a:solidFill>
                <a:srgbClr val="0B1320"/>
              </a:solidFill>
              <a:latin typeface="League Spartan Bold"/>
            </a:endParaRPr>
          </a:p>
        </p:txBody>
      </p:sp>
      <p:pic>
        <p:nvPicPr>
          <p:cNvPr id="3" name="Picture 2" descr="A screenshot of a computer screen&#10;&#10;Description automatically generated">
            <a:extLst>
              <a:ext uri="{FF2B5EF4-FFF2-40B4-BE49-F238E27FC236}">
                <a16:creationId xmlns:a16="http://schemas.microsoft.com/office/drawing/2014/main" id="{F46363FC-DB28-7F2D-BB00-81B42D484B0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1000" y="3527296"/>
            <a:ext cx="5029200" cy="282892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9166C8F-D49C-4E2D-8203-BAC488175E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1000" y="7228023"/>
            <a:ext cx="5029200" cy="2828925"/>
          </a:xfrm>
          <a:prstGeom prst="rect">
            <a:avLst/>
          </a:prstGeom>
        </p:spPr>
      </p:pic>
      <p:pic>
        <p:nvPicPr>
          <p:cNvPr id="2" name="Untitled video - Made with Clipchamp">
            <a:hlinkClick r:id="" action="ppaction://media"/>
            <a:extLst>
              <a:ext uri="{FF2B5EF4-FFF2-40B4-BE49-F238E27FC236}">
                <a16:creationId xmlns:a16="http://schemas.microsoft.com/office/drawing/2014/main" id="{325528F5-F15B-12EE-8FE1-147B10B492B8}"/>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720392" y="4746362"/>
            <a:ext cx="8815008" cy="4958442"/>
          </a:xfrm>
          <a:prstGeom prst="rect">
            <a:avLst/>
          </a:prstGeom>
        </p:spPr>
      </p:pic>
    </p:spTree>
    <p:extLst>
      <p:ext uri="{BB962C8B-B14F-4D97-AF65-F5344CB8AC3E}">
        <p14:creationId xmlns:p14="http://schemas.microsoft.com/office/powerpoint/2010/main" val="371145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DEMO AND GITHUB LINK  </a:t>
            </a:r>
            <a:endParaRPr lang="en-US" sz="3600" dirty="0">
              <a:solidFill>
                <a:srgbClr val="0B1320"/>
              </a:solidFill>
              <a:latin typeface="League Spartan Bold"/>
            </a:endParaRPr>
          </a:p>
        </p:txBody>
      </p:sp>
      <p:sp>
        <p:nvSpPr>
          <p:cNvPr id="2" name="TextBox 1">
            <a:extLst>
              <a:ext uri="{FF2B5EF4-FFF2-40B4-BE49-F238E27FC236}">
                <a16:creationId xmlns:a16="http://schemas.microsoft.com/office/drawing/2014/main" id="{95D92789-3F25-5C1C-691B-2FF4AB9B3B44}"/>
              </a:ext>
            </a:extLst>
          </p:cNvPr>
          <p:cNvSpPr txBox="1"/>
          <p:nvPr/>
        </p:nvSpPr>
        <p:spPr>
          <a:xfrm>
            <a:off x="762000" y="3543300"/>
            <a:ext cx="11857398" cy="563231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t>"</a:t>
            </a:r>
            <a:r>
              <a:rPr lang="en-US" sz="2400" dirty="0"/>
              <a:t>No one wants to listen to your bullshit, you annoying prick.“</a:t>
            </a:r>
          </a:p>
          <a:p>
            <a:pPr marL="342900" indent="-342900">
              <a:lnSpc>
                <a:spcPct val="150000"/>
              </a:lnSpc>
              <a:buFont typeface="Wingdings" panose="05000000000000000000" pitchFamily="2" charset="2"/>
              <a:buChar char="q"/>
            </a:pPr>
            <a:r>
              <a:rPr lang="en-US" sz="2400" dirty="0"/>
              <a:t>"Get the fuck out of here; you don’t belong with normal people.“</a:t>
            </a:r>
          </a:p>
          <a:p>
            <a:pPr marL="342900" indent="-342900">
              <a:lnSpc>
                <a:spcPct val="150000"/>
              </a:lnSpc>
              <a:buFont typeface="Wingdings" panose="05000000000000000000" pitchFamily="2" charset="2"/>
              <a:buChar char="q"/>
            </a:pPr>
            <a:r>
              <a:rPr lang="en-US" sz="2400" dirty="0"/>
              <a:t>"People like you are a burden to society, you'd be better off dead.</a:t>
            </a:r>
          </a:p>
          <a:p>
            <a:pPr marL="342900" indent="-342900">
              <a:lnSpc>
                <a:spcPct val="150000"/>
              </a:lnSpc>
              <a:buFont typeface="Wingdings" panose="05000000000000000000" pitchFamily="2" charset="2"/>
              <a:buChar char="q"/>
            </a:pPr>
            <a:r>
              <a:rPr lang="en-US" sz="2400" dirty="0"/>
              <a:t>"Women are only good for cooking and cleaning, nothing more.“</a:t>
            </a:r>
          </a:p>
          <a:p>
            <a:pPr marL="342900" indent="-342900">
              <a:lnSpc>
                <a:spcPct val="150000"/>
              </a:lnSpc>
              <a:buFont typeface="Wingdings" panose="05000000000000000000" pitchFamily="2" charset="2"/>
              <a:buChar char="q"/>
            </a:pPr>
            <a:r>
              <a:rPr lang="en-US" sz="2400" dirty="0"/>
              <a:t>"Being gay is a sickness, and you should be ashamed of yourself.“</a:t>
            </a:r>
          </a:p>
          <a:p>
            <a:pPr marL="342900" indent="-342900">
              <a:lnSpc>
                <a:spcPct val="150000"/>
              </a:lnSpc>
              <a:buFont typeface="Wingdings" panose="05000000000000000000" pitchFamily="2" charset="2"/>
              <a:buChar char="q"/>
            </a:pPr>
            <a:r>
              <a:rPr lang="en-US" sz="2400" dirty="0"/>
              <a:t>"Stop acting like a dumbass, you’re never going to amount to anything.“</a:t>
            </a:r>
          </a:p>
          <a:p>
            <a:pPr marL="342900" indent="-342900">
              <a:lnSpc>
                <a:spcPct val="150000"/>
              </a:lnSpc>
              <a:buFont typeface="Wingdings" panose="05000000000000000000" pitchFamily="2" charset="2"/>
              <a:buChar char="q"/>
            </a:pPr>
            <a:r>
              <a:rPr lang="en-US" sz="2400" dirty="0"/>
              <a:t>"I love how you always find a way to brighten someone’s day</a:t>
            </a:r>
          </a:p>
          <a:p>
            <a:pPr marL="342900" indent="-342900">
              <a:lnSpc>
                <a:spcPct val="150000"/>
              </a:lnSpc>
              <a:buFont typeface="Wingdings" panose="05000000000000000000" pitchFamily="2" charset="2"/>
              <a:buChar char="q"/>
            </a:pPr>
            <a:r>
              <a:rPr lang="en-US" sz="2400" dirty="0"/>
              <a:t>You bring so much joy and positivity wherever you go, and it’s truly uplifting.</a:t>
            </a:r>
          </a:p>
          <a:p>
            <a:pPr marL="342900" indent="-342900">
              <a:lnSpc>
                <a:spcPct val="150000"/>
              </a:lnSpc>
              <a:buFont typeface="Wingdings" panose="05000000000000000000" pitchFamily="2" charset="2"/>
              <a:buChar char="q"/>
            </a:pPr>
            <a:r>
              <a:rPr lang="en-US" sz="2400" dirty="0"/>
              <a:t>"You make the world a better place just by being in it."</a:t>
            </a:r>
          </a:p>
          <a:p>
            <a:endParaRPr lang="en-US" dirty="0"/>
          </a:p>
          <a:p>
            <a:endParaRPr lang="en-US" dirty="0"/>
          </a:p>
        </p:txBody>
      </p:sp>
    </p:spTree>
    <p:extLst>
      <p:ext uri="{BB962C8B-B14F-4D97-AF65-F5344CB8AC3E}">
        <p14:creationId xmlns:p14="http://schemas.microsoft.com/office/powerpoint/2010/main" val="4101073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DEMO AND GITHUB LINK  </a:t>
            </a:r>
            <a:endParaRPr lang="en-US" sz="3600" dirty="0">
              <a:solidFill>
                <a:srgbClr val="0B1320"/>
              </a:solidFill>
              <a:latin typeface="League Spartan Bold"/>
            </a:endParaRPr>
          </a:p>
        </p:txBody>
      </p:sp>
      <p:sp>
        <p:nvSpPr>
          <p:cNvPr id="2" name="TextBox 1">
            <a:extLst>
              <a:ext uri="{FF2B5EF4-FFF2-40B4-BE49-F238E27FC236}">
                <a16:creationId xmlns:a16="http://schemas.microsoft.com/office/drawing/2014/main" id="{95D92789-3F25-5C1C-691B-2FF4AB9B3B44}"/>
              </a:ext>
            </a:extLst>
          </p:cNvPr>
          <p:cNvSpPr txBox="1"/>
          <p:nvPr/>
        </p:nvSpPr>
        <p:spPr>
          <a:xfrm>
            <a:off x="762000" y="3543300"/>
            <a:ext cx="11857398" cy="784830"/>
          </a:xfrm>
          <a:prstGeom prst="rect">
            <a:avLst/>
          </a:prstGeom>
          <a:noFill/>
        </p:spPr>
        <p:txBody>
          <a:bodyPr wrap="square" rtlCol="0">
            <a:spAutoFit/>
          </a:bodyPr>
          <a:lstStyle/>
          <a:p>
            <a:pPr>
              <a:lnSpc>
                <a:spcPct val="150000"/>
              </a:lnSpc>
            </a:pPr>
            <a:endParaRPr lang="en-US" dirty="0"/>
          </a:p>
          <a:p>
            <a:endParaRPr lang="en-US" dirty="0"/>
          </a:p>
        </p:txBody>
      </p:sp>
      <p:pic>
        <p:nvPicPr>
          <p:cNvPr id="4" name="Picture 3">
            <a:extLst>
              <a:ext uri="{FF2B5EF4-FFF2-40B4-BE49-F238E27FC236}">
                <a16:creationId xmlns:a16="http://schemas.microsoft.com/office/drawing/2014/main" id="{8794CF7A-730A-3D11-3A0B-C2A020415584}"/>
              </a:ext>
            </a:extLst>
          </p:cNvPr>
          <p:cNvPicPr>
            <a:picLocks noChangeAspect="1"/>
          </p:cNvPicPr>
          <p:nvPr/>
        </p:nvPicPr>
        <p:blipFill>
          <a:blip r:embed="rId6"/>
          <a:stretch>
            <a:fillRect/>
          </a:stretch>
        </p:blipFill>
        <p:spPr>
          <a:xfrm>
            <a:off x="762000" y="4410694"/>
            <a:ext cx="9101567" cy="5119631"/>
          </a:xfrm>
          <a:prstGeom prst="rect">
            <a:avLst/>
          </a:prstGeom>
        </p:spPr>
      </p:pic>
      <p:sp>
        <p:nvSpPr>
          <p:cNvPr id="5" name="TextBox 4">
            <a:hlinkClick r:id="rId7"/>
            <a:extLst>
              <a:ext uri="{FF2B5EF4-FFF2-40B4-BE49-F238E27FC236}">
                <a16:creationId xmlns:a16="http://schemas.microsoft.com/office/drawing/2014/main" id="{A603F8A4-B109-9452-016C-E487D8C9671D}"/>
              </a:ext>
            </a:extLst>
          </p:cNvPr>
          <p:cNvSpPr txBox="1"/>
          <p:nvPr/>
        </p:nvSpPr>
        <p:spPr>
          <a:xfrm>
            <a:off x="1052721" y="3255482"/>
            <a:ext cx="9101567" cy="369332"/>
          </a:xfrm>
          <a:prstGeom prst="rect">
            <a:avLst/>
          </a:prstGeom>
          <a:noFill/>
        </p:spPr>
        <p:txBody>
          <a:bodyPr wrap="square" rtlCol="0">
            <a:spAutoFit/>
          </a:bodyPr>
          <a:lstStyle/>
          <a:p>
            <a:r>
              <a:rPr lang="en-US" dirty="0">
                <a:hlinkClick r:id="rId7"/>
              </a:rPr>
              <a:t>https://github.com/kithmiGunawardna/Hate_Speech_detection</a:t>
            </a:r>
            <a:endParaRPr lang="en-US" dirty="0"/>
          </a:p>
        </p:txBody>
      </p:sp>
    </p:spTree>
    <p:extLst>
      <p:ext uri="{BB962C8B-B14F-4D97-AF65-F5344CB8AC3E}">
        <p14:creationId xmlns:p14="http://schemas.microsoft.com/office/powerpoint/2010/main" val="2149226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txBody>
          <a:bodyPr/>
          <a:lstStyle/>
          <a:p>
            <a:endParaRPr lang="en-US"/>
          </a:p>
        </p:txBody>
      </p:sp>
      <p:sp>
        <p:nvSpPr>
          <p:cNvPr id="10" name="Freeform 10"/>
          <p:cNvSpPr/>
          <p:nvPr/>
        </p:nvSpPr>
        <p:spPr>
          <a:xfrm flipH="1">
            <a:off x="1163455" y="23005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72545" y="792683"/>
            <a:ext cx="7303501" cy="1963423"/>
          </a:xfrm>
          <a:prstGeom prst="rect">
            <a:avLst/>
          </a:prstGeom>
        </p:spPr>
        <p:txBody>
          <a:bodyPr lIns="0" tIns="0" rIns="0" bIns="0" rtlCol="0" anchor="t">
            <a:spAutoFit/>
          </a:bodyPr>
          <a:lstStyle/>
          <a:p>
            <a:pPr>
              <a:lnSpc>
                <a:spcPts val="9475"/>
              </a:lnSpc>
            </a:pPr>
            <a:r>
              <a:rPr lang="en-US" sz="8168" dirty="0">
                <a:solidFill>
                  <a:srgbClr val="0B1320"/>
                </a:solidFill>
                <a:latin typeface="League Spartan Bold"/>
              </a:rPr>
              <a:t>Proof Of Concept</a:t>
            </a:r>
          </a:p>
          <a:p>
            <a:pPr>
              <a:lnSpc>
                <a:spcPct val="150000"/>
              </a:lnSpc>
            </a:pPr>
            <a:r>
              <a:rPr lang="en-US" sz="3600" dirty="0">
                <a:solidFill>
                  <a:srgbClr val="0B1320"/>
                </a:solidFill>
                <a:latin typeface="League Spartan Bold"/>
              </a:rPr>
              <a:t>(According to the selected model ) </a:t>
            </a:r>
          </a:p>
        </p:txBody>
      </p:sp>
      <p:sp>
        <p:nvSpPr>
          <p:cNvPr id="16" name="TextBox 16"/>
          <p:cNvSpPr txBox="1"/>
          <p:nvPr/>
        </p:nvSpPr>
        <p:spPr>
          <a:xfrm>
            <a:off x="6024132" y="5570717"/>
            <a:ext cx="2607040" cy="579032"/>
          </a:xfrm>
          <a:prstGeom prst="rect">
            <a:avLst/>
          </a:prstGeom>
        </p:spPr>
        <p:txBody>
          <a:bodyPr lIns="0" tIns="0" rIns="0" bIns="0" rtlCol="0" anchor="t">
            <a:spAutoFit/>
          </a:bodyPr>
          <a:lstStyle/>
          <a:p>
            <a:pPr algn="ctr">
              <a:lnSpc>
                <a:spcPts val="4834"/>
              </a:lnSpc>
            </a:pPr>
            <a:r>
              <a:rPr lang="en-US" sz="3453">
                <a:solidFill>
                  <a:srgbClr val="F3F6FA"/>
                </a:solidFill>
                <a:latin typeface="League Spartan Bold"/>
              </a:rPr>
              <a:t>Overview</a:t>
            </a:r>
          </a:p>
        </p:txBody>
      </p:sp>
      <p:sp>
        <p:nvSpPr>
          <p:cNvPr id="18" name="TextBox 11">
            <a:extLst>
              <a:ext uri="{FF2B5EF4-FFF2-40B4-BE49-F238E27FC236}">
                <a16:creationId xmlns:a16="http://schemas.microsoft.com/office/drawing/2014/main" id="{2FB6F5B8-B088-433F-8761-3369D2480D68}"/>
              </a:ext>
            </a:extLst>
          </p:cNvPr>
          <p:cNvSpPr txBox="1"/>
          <p:nvPr/>
        </p:nvSpPr>
        <p:spPr>
          <a:xfrm>
            <a:off x="2259115" y="616259"/>
            <a:ext cx="7303501" cy="1035605"/>
          </a:xfrm>
          <a:prstGeom prst="rect">
            <a:avLst/>
          </a:prstGeom>
        </p:spPr>
        <p:txBody>
          <a:bodyPr lIns="0" tIns="0" rIns="0" bIns="0" rtlCol="0" anchor="t">
            <a:spAutoFit/>
          </a:bodyPr>
          <a:lstStyle/>
          <a:p>
            <a:pPr>
              <a:lnSpc>
                <a:spcPts val="9475"/>
              </a:lnSpc>
            </a:pPr>
            <a:r>
              <a:rPr lang="en-US" sz="3800" dirty="0">
                <a:solidFill>
                  <a:srgbClr val="0B1320"/>
                </a:solidFill>
                <a:latin typeface="League Spartan Bold"/>
              </a:rPr>
              <a:t>ERROR ANALYSIS </a:t>
            </a:r>
            <a:endParaRPr lang="en-US" sz="3600" dirty="0">
              <a:solidFill>
                <a:srgbClr val="0B1320"/>
              </a:solidFill>
              <a:latin typeface="League Spartan Bold"/>
            </a:endParaRPr>
          </a:p>
        </p:txBody>
      </p:sp>
      <p:pic>
        <p:nvPicPr>
          <p:cNvPr id="5" name="Picture 4">
            <a:extLst>
              <a:ext uri="{FF2B5EF4-FFF2-40B4-BE49-F238E27FC236}">
                <a16:creationId xmlns:a16="http://schemas.microsoft.com/office/drawing/2014/main" id="{94BF5696-9733-A2DD-DBAE-6E369EDB54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3924300"/>
            <a:ext cx="8873067" cy="4991100"/>
          </a:xfrm>
          <a:prstGeom prst="rect">
            <a:avLst/>
          </a:prstGeom>
        </p:spPr>
      </p:pic>
    </p:spTree>
    <p:extLst>
      <p:ext uri="{BB962C8B-B14F-4D97-AF65-F5344CB8AC3E}">
        <p14:creationId xmlns:p14="http://schemas.microsoft.com/office/powerpoint/2010/main" val="704463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029962">
            <a:off x="9451934" y="3942508"/>
            <a:ext cx="15424018" cy="7718143"/>
            <a:chOff x="0" y="0"/>
            <a:chExt cx="4062293" cy="2126368"/>
          </a:xfrm>
        </p:grpSpPr>
        <p:sp>
          <p:nvSpPr>
            <p:cNvPr id="3" name="Freeform 3"/>
            <p:cNvSpPr/>
            <p:nvPr/>
          </p:nvSpPr>
          <p:spPr>
            <a:xfrm>
              <a:off x="0" y="0"/>
              <a:ext cx="4062293" cy="2126368"/>
            </a:xfrm>
            <a:custGeom>
              <a:avLst/>
              <a:gdLst/>
              <a:ahLst/>
              <a:cxnLst/>
              <a:rect l="l" t="t" r="r" b="b"/>
              <a:pathLst>
                <a:path w="4062293" h="2126368">
                  <a:moveTo>
                    <a:pt x="0" y="0"/>
                  </a:moveTo>
                  <a:lnTo>
                    <a:pt x="4062293" y="0"/>
                  </a:lnTo>
                  <a:lnTo>
                    <a:pt x="4062293" y="2126368"/>
                  </a:lnTo>
                  <a:lnTo>
                    <a:pt x="0" y="2126368"/>
                  </a:lnTo>
                  <a:close/>
                </a:path>
              </a:pathLst>
            </a:custGeom>
            <a:solidFill>
              <a:srgbClr val="0B1320"/>
            </a:solidFill>
          </p:spPr>
          <p:txBody>
            <a:bodyPr/>
            <a:lstStyle/>
            <a:p>
              <a:endParaRPr lang="en-US"/>
            </a:p>
          </p:txBody>
        </p:sp>
        <p:sp>
          <p:nvSpPr>
            <p:cNvPr id="4" name="TextBox 4"/>
            <p:cNvSpPr txBox="1"/>
            <p:nvPr/>
          </p:nvSpPr>
          <p:spPr>
            <a:xfrm>
              <a:off x="0" y="-47625"/>
              <a:ext cx="4062293" cy="217399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5198782" y="-2041481"/>
            <a:ext cx="1189120" cy="12674700"/>
            <a:chOff x="0" y="0"/>
            <a:chExt cx="313184" cy="657900"/>
          </a:xfrm>
        </p:grpSpPr>
        <p:sp>
          <p:nvSpPr>
            <p:cNvPr id="6" name="Freeform 6"/>
            <p:cNvSpPr/>
            <p:nvPr/>
          </p:nvSpPr>
          <p:spPr>
            <a:xfrm>
              <a:off x="0" y="0"/>
              <a:ext cx="313184" cy="657900"/>
            </a:xfrm>
            <a:custGeom>
              <a:avLst/>
              <a:gdLst/>
              <a:ahLst/>
              <a:cxnLst/>
              <a:rect l="l" t="t" r="r" b="b"/>
              <a:pathLst>
                <a:path w="313184" h="657900">
                  <a:moveTo>
                    <a:pt x="0" y="0"/>
                  </a:moveTo>
                  <a:lnTo>
                    <a:pt x="313184" y="0"/>
                  </a:lnTo>
                  <a:lnTo>
                    <a:pt x="313184" y="657900"/>
                  </a:lnTo>
                  <a:lnTo>
                    <a:pt x="0" y="657900"/>
                  </a:lnTo>
                  <a:close/>
                </a:path>
              </a:pathLst>
            </a:custGeom>
            <a:solidFill>
              <a:srgbClr val="497183"/>
            </a:solidFill>
          </p:spPr>
          <p:txBody>
            <a:bodyPr/>
            <a:lstStyle/>
            <a:p>
              <a:endParaRPr lang="en-US"/>
            </a:p>
          </p:txBody>
        </p:sp>
        <p:sp>
          <p:nvSpPr>
            <p:cNvPr id="7" name="TextBox 7"/>
            <p:cNvSpPr txBox="1"/>
            <p:nvPr/>
          </p:nvSpPr>
          <p:spPr>
            <a:xfrm>
              <a:off x="0" y="-47625"/>
              <a:ext cx="313184" cy="7055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221971" y="5280291"/>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28700" y="1312219"/>
            <a:ext cx="13592986" cy="1060034"/>
          </a:xfrm>
          <a:prstGeom prst="rect">
            <a:avLst/>
          </a:prstGeom>
        </p:spPr>
        <p:txBody>
          <a:bodyPr wrap="square" lIns="0" tIns="0" rIns="0" bIns="0" rtlCol="0" anchor="t">
            <a:spAutoFit/>
          </a:bodyPr>
          <a:lstStyle/>
          <a:p>
            <a:pPr>
              <a:lnSpc>
                <a:spcPts val="8133"/>
              </a:lnSpc>
            </a:pPr>
            <a:r>
              <a:rPr lang="en-US" sz="8299" dirty="0">
                <a:solidFill>
                  <a:srgbClr val="0B1320"/>
                </a:solidFill>
                <a:latin typeface="League Spartan Bold"/>
              </a:rPr>
              <a:t>Completed </a:t>
            </a:r>
          </a:p>
        </p:txBody>
      </p:sp>
      <p:sp>
        <p:nvSpPr>
          <p:cNvPr id="10" name="TextBox 10"/>
          <p:cNvSpPr txBox="1"/>
          <p:nvPr/>
        </p:nvSpPr>
        <p:spPr>
          <a:xfrm>
            <a:off x="716706" y="3401942"/>
            <a:ext cx="10206516" cy="1222642"/>
          </a:xfrm>
          <a:prstGeom prst="rect">
            <a:avLst/>
          </a:prstGeom>
        </p:spPr>
        <p:txBody>
          <a:bodyPr wrap="square" lIns="0" tIns="0" rIns="0" bIns="0" rtlCol="0" anchor="t">
            <a:spAutoFit/>
          </a:bodyPr>
          <a:lstStyle/>
          <a:p>
            <a:pPr>
              <a:lnSpc>
                <a:spcPts val="10578"/>
              </a:lnSpc>
            </a:pPr>
            <a:r>
              <a:rPr lang="en-US" sz="6000" dirty="0">
                <a:solidFill>
                  <a:srgbClr val="F3F6FA"/>
                </a:solidFill>
                <a:latin typeface="League Spartan Bold"/>
              </a:rPr>
              <a:t>100 % complete </a:t>
            </a:r>
          </a:p>
        </p:txBody>
      </p:sp>
      <p:sp>
        <p:nvSpPr>
          <p:cNvPr id="19" name="Freeform 19"/>
          <p:cNvSpPr/>
          <p:nvPr/>
        </p:nvSpPr>
        <p:spPr>
          <a:xfrm rot="-4007976" flipH="1" flipV="1">
            <a:off x="5595920" y="6813080"/>
            <a:ext cx="4754343" cy="7494363"/>
          </a:xfrm>
          <a:custGeom>
            <a:avLst/>
            <a:gdLst/>
            <a:ahLst/>
            <a:cxnLst/>
            <a:rect l="l" t="t" r="r" b="b"/>
            <a:pathLst>
              <a:path w="4754343" h="7494363">
                <a:moveTo>
                  <a:pt x="4754344" y="7494363"/>
                </a:moveTo>
                <a:lnTo>
                  <a:pt x="0" y="7494363"/>
                </a:lnTo>
                <a:lnTo>
                  <a:pt x="0" y="0"/>
                </a:lnTo>
                <a:lnTo>
                  <a:pt x="4754344" y="0"/>
                </a:lnTo>
                <a:lnTo>
                  <a:pt x="4754344" y="7494363"/>
                </a:lnTo>
                <a:close/>
              </a:path>
            </a:pathLst>
          </a:custGeom>
          <a:blipFill>
            <a:blip r:embed="rId5">
              <a:alphaModFix amt="64000"/>
              <a:extLst>
                <a:ext uri="{96DAC541-7B7A-43D3-8B79-37D633B846F1}">
                  <asvg:svgBlip xmlns:asvg="http://schemas.microsoft.com/office/drawing/2016/SVG/main" r:embed="rId6"/>
                </a:ext>
              </a:extLst>
            </a:blip>
            <a:stretch>
              <a:fillRect r="-61881"/>
            </a:stretch>
          </a:blipFill>
        </p:spPr>
        <p:txBody>
          <a:bodyPr/>
          <a:lstStyle/>
          <a:p>
            <a:endParaRPr lang="en-US"/>
          </a:p>
        </p:txBody>
      </p:sp>
      <p:sp>
        <p:nvSpPr>
          <p:cNvPr id="20" name="TextBox 19">
            <a:extLst>
              <a:ext uri="{FF2B5EF4-FFF2-40B4-BE49-F238E27FC236}">
                <a16:creationId xmlns:a16="http://schemas.microsoft.com/office/drawing/2014/main" id="{B86C4699-C2BD-4D12-ADC9-F4C68B8FC7EA}"/>
              </a:ext>
            </a:extLst>
          </p:cNvPr>
          <p:cNvSpPr txBox="1"/>
          <p:nvPr/>
        </p:nvSpPr>
        <p:spPr>
          <a:xfrm>
            <a:off x="1028700" y="7976102"/>
            <a:ext cx="5600700" cy="2054217"/>
          </a:xfrm>
          <a:prstGeom prst="rect">
            <a:avLst/>
          </a:prstGeom>
        </p:spPr>
        <p:txBody>
          <a:bodyPr wrap="square" lIns="0" tIns="0" rIns="0" bIns="0" rtlCol="0" anchor="t">
            <a:spAutoFit/>
          </a:bodyPr>
          <a:lstStyle/>
          <a:p>
            <a:pPr>
              <a:lnSpc>
                <a:spcPts val="5456"/>
              </a:lnSpc>
            </a:pPr>
            <a:r>
              <a:rPr lang="en-US" sz="3897" dirty="0" err="1">
                <a:latin typeface="Kollektif"/>
              </a:rPr>
              <a:t>Gunawardna</a:t>
            </a:r>
            <a:r>
              <a:rPr lang="en-US" sz="3897" dirty="0">
                <a:latin typeface="Kollektif"/>
              </a:rPr>
              <a:t> K.P  IT20298876</a:t>
            </a:r>
          </a:p>
          <a:p>
            <a:pPr>
              <a:lnSpc>
                <a:spcPts val="5456"/>
              </a:lnSpc>
            </a:pPr>
            <a:endParaRPr lang="en-US" sz="3897" dirty="0">
              <a:latin typeface="Kollektif"/>
            </a:endParaRPr>
          </a:p>
        </p:txBody>
      </p:sp>
      <p:sp>
        <p:nvSpPr>
          <p:cNvPr id="21" name="TextBox 20">
            <a:extLst>
              <a:ext uri="{FF2B5EF4-FFF2-40B4-BE49-F238E27FC236}">
                <a16:creationId xmlns:a16="http://schemas.microsoft.com/office/drawing/2014/main" id="{8E85C34F-7709-4BA0-BFE3-DF7E0F2AF8FF}"/>
              </a:ext>
            </a:extLst>
          </p:cNvPr>
          <p:cNvSpPr txBox="1"/>
          <p:nvPr/>
        </p:nvSpPr>
        <p:spPr>
          <a:xfrm>
            <a:off x="1028700" y="9395091"/>
            <a:ext cx="3985945" cy="785921"/>
          </a:xfrm>
          <a:prstGeom prst="rect">
            <a:avLst/>
          </a:prstGeom>
        </p:spPr>
        <p:txBody>
          <a:bodyPr lIns="0" tIns="0" rIns="0" bIns="0" rtlCol="0" anchor="t">
            <a:spAutoFit/>
          </a:bodyPr>
          <a:lstStyle/>
          <a:p>
            <a:pPr>
              <a:lnSpc>
                <a:spcPts val="3229"/>
              </a:lnSpc>
            </a:pPr>
            <a:r>
              <a:rPr lang="en-US" sz="2400" dirty="0">
                <a:latin typeface="Kollektif"/>
              </a:rPr>
              <a:t>Data Science | 2024</a:t>
            </a:r>
          </a:p>
          <a:p>
            <a:pPr>
              <a:lnSpc>
                <a:spcPts val="3229"/>
              </a:lnSpc>
            </a:pPr>
            <a:endParaRPr lang="en-US" sz="2306" dirty="0">
              <a:latin typeface="Kollektif"/>
            </a:endParaRPr>
          </a:p>
        </p:txBody>
      </p:sp>
      <p:sp>
        <p:nvSpPr>
          <p:cNvPr id="13" name="TextBox 12">
            <a:extLst>
              <a:ext uri="{FF2B5EF4-FFF2-40B4-BE49-F238E27FC236}">
                <a16:creationId xmlns:a16="http://schemas.microsoft.com/office/drawing/2014/main" id="{5AF51E48-0A0F-0E05-17FA-2B85E1210BC2}"/>
              </a:ext>
            </a:extLst>
          </p:cNvPr>
          <p:cNvSpPr txBox="1"/>
          <p:nvPr/>
        </p:nvSpPr>
        <p:spPr>
          <a:xfrm>
            <a:off x="1605847" y="5017493"/>
            <a:ext cx="16716312" cy="369332"/>
          </a:xfrm>
          <a:prstGeom prst="rect">
            <a:avLst/>
          </a:prstGeom>
          <a:noFill/>
        </p:spPr>
        <p:txBody>
          <a:bodyPr wrap="square">
            <a:spAutoFit/>
          </a:bodyPr>
          <a:lstStyle/>
          <a:p>
            <a:r>
              <a:rPr lang="en-US" sz="1800" dirty="0"/>
              <a:t>  </a:t>
            </a:r>
          </a:p>
        </p:txBody>
      </p:sp>
      <p:pic>
        <p:nvPicPr>
          <p:cNvPr id="12" name="Picture 11" descr="A red number with a percent sign&#10;&#10;Description automatically generated">
            <a:extLst>
              <a:ext uri="{FF2B5EF4-FFF2-40B4-BE49-F238E27FC236}">
                <a16:creationId xmlns:a16="http://schemas.microsoft.com/office/drawing/2014/main" id="{BF6759EA-A2EE-6B87-7937-99A3565BC5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2137" y="608888"/>
            <a:ext cx="3931191" cy="2944599"/>
          </a:xfrm>
          <a:prstGeom prst="rect">
            <a:avLst/>
          </a:prstGeom>
        </p:spPr>
      </p:pic>
      <p:pic>
        <p:nvPicPr>
          <p:cNvPr id="14" name="Picture 13" descr="A table with numbers and a number on it&#10;&#10;Description automatically generated with medium confidence">
            <a:extLst>
              <a:ext uri="{FF2B5EF4-FFF2-40B4-BE49-F238E27FC236}">
                <a16:creationId xmlns:a16="http://schemas.microsoft.com/office/drawing/2014/main" id="{C87EA9C9-4B54-FD5C-2821-9C7EF2F76D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5507" y="4908311"/>
            <a:ext cx="4455602" cy="3067791"/>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826CA3D4-2FB1-CC89-6ABD-CE84C68EAC9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12246" y="5189796"/>
            <a:ext cx="5102309" cy="2870048"/>
          </a:xfrm>
          <a:prstGeom prst="rect">
            <a:avLst/>
          </a:prstGeom>
        </p:spPr>
      </p:pic>
    </p:spTree>
    <p:extLst>
      <p:ext uri="{BB962C8B-B14F-4D97-AF65-F5344CB8AC3E}">
        <p14:creationId xmlns:p14="http://schemas.microsoft.com/office/powerpoint/2010/main" val="944920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flipH="1">
            <a:off x="-2623119" y="-2629198"/>
            <a:ext cx="6656198" cy="5258396"/>
          </a:xfrm>
          <a:custGeom>
            <a:avLst/>
            <a:gdLst/>
            <a:ahLst/>
            <a:cxnLst/>
            <a:rect l="l" t="t" r="r" b="b"/>
            <a:pathLst>
              <a:path w="6656198" h="5258396">
                <a:moveTo>
                  <a:pt x="6656198" y="0"/>
                </a:moveTo>
                <a:lnTo>
                  <a:pt x="0" y="0"/>
                </a:lnTo>
                <a:lnTo>
                  <a:pt x="0" y="5258396"/>
                </a:lnTo>
                <a:lnTo>
                  <a:pt x="6656198" y="5258396"/>
                </a:lnTo>
                <a:lnTo>
                  <a:pt x="6656198"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914400" y="2624151"/>
            <a:ext cx="10392317" cy="5231689"/>
          </a:xfrm>
          <a:prstGeom prst="rect">
            <a:avLst/>
          </a:prstGeom>
        </p:spPr>
        <p:txBody>
          <a:bodyPr wrap="square" lIns="0" tIns="0" rIns="0" bIns="0" rtlCol="0" anchor="t">
            <a:spAutoFit/>
          </a:bodyPr>
          <a:lstStyle/>
          <a:p>
            <a:pPr algn="just">
              <a:lnSpc>
                <a:spcPts val="4103"/>
              </a:lnSpc>
            </a:pPr>
            <a:r>
              <a:rPr lang="en-US" sz="3200" dirty="0"/>
              <a:t>This project focuses on detecting hate speech in system documents by evaluating 36 models, including classical machine learning and deep learning approaches. Classical models employed Bag of Words and TF-IDF, while deep learning models utilized </a:t>
            </a:r>
            <a:r>
              <a:rPr lang="en-US" sz="3200" dirty="0" err="1"/>
              <a:t>Keras</a:t>
            </a:r>
            <a:r>
              <a:rPr lang="en-US" sz="3200" dirty="0"/>
              <a:t> embedding, Word2Vec, and a customized Word2Vec model. After evaluating each model’s accuracy and F1 score, the best-performing model was selected for hate speech detection. This approach ensures a robust solution for identifying harmful content in diverse textual data</a:t>
            </a:r>
            <a:endParaRPr lang="en-US" sz="3200" dirty="0">
              <a:solidFill>
                <a:srgbClr val="1C3F60"/>
              </a:solidFill>
              <a:latin typeface="Kollektif"/>
            </a:endParaRPr>
          </a:p>
        </p:txBody>
      </p:sp>
      <p:grpSp>
        <p:nvGrpSpPr>
          <p:cNvPr id="4" name="Group 4"/>
          <p:cNvGrpSpPr/>
          <p:nvPr/>
        </p:nvGrpSpPr>
        <p:grpSpPr>
          <a:xfrm rot="-6078968">
            <a:off x="7178993" y="5215803"/>
            <a:ext cx="1786066" cy="9943550"/>
            <a:chOff x="0" y="0"/>
            <a:chExt cx="470404" cy="2618877"/>
          </a:xfrm>
        </p:grpSpPr>
        <p:sp>
          <p:nvSpPr>
            <p:cNvPr id="5" name="Freeform 5"/>
            <p:cNvSpPr/>
            <p:nvPr/>
          </p:nvSpPr>
          <p:spPr>
            <a:xfrm>
              <a:off x="0" y="0"/>
              <a:ext cx="470404" cy="2618877"/>
            </a:xfrm>
            <a:custGeom>
              <a:avLst/>
              <a:gdLst/>
              <a:ahLst/>
              <a:cxnLst/>
              <a:rect l="l" t="t" r="r" b="b"/>
              <a:pathLst>
                <a:path w="470404" h="2618877">
                  <a:moveTo>
                    <a:pt x="0" y="0"/>
                  </a:moveTo>
                  <a:lnTo>
                    <a:pt x="470404" y="0"/>
                  </a:lnTo>
                  <a:lnTo>
                    <a:pt x="470404" y="2618877"/>
                  </a:lnTo>
                  <a:lnTo>
                    <a:pt x="0" y="2618877"/>
                  </a:lnTo>
                  <a:close/>
                </a:path>
              </a:pathLst>
            </a:custGeom>
            <a:solidFill>
              <a:srgbClr val="497183"/>
            </a:solidFill>
          </p:spPr>
          <p:txBody>
            <a:bodyPr/>
            <a:lstStyle/>
            <a:p>
              <a:endParaRPr lang="en-US"/>
            </a:p>
          </p:txBody>
        </p:sp>
        <p:sp>
          <p:nvSpPr>
            <p:cNvPr id="6" name="TextBox 6"/>
            <p:cNvSpPr txBox="1"/>
            <p:nvPr/>
          </p:nvSpPr>
          <p:spPr>
            <a:xfrm>
              <a:off x="0" y="-47625"/>
              <a:ext cx="470404" cy="266650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2655168">
            <a:off x="10241031" y="2517303"/>
            <a:ext cx="15424018" cy="7023258"/>
            <a:chOff x="0" y="0"/>
            <a:chExt cx="4062293" cy="1849747"/>
          </a:xfrm>
        </p:grpSpPr>
        <p:sp>
          <p:nvSpPr>
            <p:cNvPr id="8" name="Freeform 8"/>
            <p:cNvSpPr/>
            <p:nvPr/>
          </p:nvSpPr>
          <p:spPr>
            <a:xfrm>
              <a:off x="0" y="0"/>
              <a:ext cx="4062293" cy="1849747"/>
            </a:xfrm>
            <a:custGeom>
              <a:avLst/>
              <a:gdLst/>
              <a:ahLst/>
              <a:cxnLst/>
              <a:rect l="l" t="t" r="r" b="b"/>
              <a:pathLst>
                <a:path w="4062293" h="1849747">
                  <a:moveTo>
                    <a:pt x="0" y="0"/>
                  </a:moveTo>
                  <a:lnTo>
                    <a:pt x="4062293" y="0"/>
                  </a:lnTo>
                  <a:lnTo>
                    <a:pt x="4062293" y="1849747"/>
                  </a:lnTo>
                  <a:lnTo>
                    <a:pt x="0" y="1849747"/>
                  </a:lnTo>
                  <a:close/>
                </a:path>
              </a:pathLst>
            </a:custGeom>
            <a:solidFill>
              <a:srgbClr val="0B1320"/>
            </a:solidFill>
          </p:spPr>
          <p:txBody>
            <a:bodyPr/>
            <a:lstStyle/>
            <a:p>
              <a:endParaRPr lang="en-US"/>
            </a:p>
          </p:txBody>
        </p:sp>
        <p:sp>
          <p:nvSpPr>
            <p:cNvPr id="9" name="TextBox 9"/>
            <p:cNvSpPr txBox="1"/>
            <p:nvPr/>
          </p:nvSpPr>
          <p:spPr>
            <a:xfrm>
              <a:off x="0" y="-47625"/>
              <a:ext cx="4062293" cy="189737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flipV="1">
            <a:off x="8259222" y="-2127715"/>
            <a:ext cx="11205779" cy="10911627"/>
          </a:xfrm>
          <a:custGeom>
            <a:avLst/>
            <a:gdLst/>
            <a:ahLst/>
            <a:cxnLst/>
            <a:rect l="l" t="t" r="r" b="b"/>
            <a:pathLst>
              <a:path w="11205779" h="10911627">
                <a:moveTo>
                  <a:pt x="0" y="10911628"/>
                </a:moveTo>
                <a:lnTo>
                  <a:pt x="11205779" y="10911628"/>
                </a:lnTo>
                <a:lnTo>
                  <a:pt x="11205779" y="0"/>
                </a:lnTo>
                <a:lnTo>
                  <a:pt x="0" y="0"/>
                </a:lnTo>
                <a:lnTo>
                  <a:pt x="0" y="10911628"/>
                </a:lnTo>
                <a:close/>
              </a:path>
            </a:pathLst>
          </a:custGeom>
          <a:blipFill>
            <a:blip r:embed="rId4">
              <a:alphaModFix amt="65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8700" y="1214330"/>
            <a:ext cx="7237570" cy="1409821"/>
          </a:xfrm>
          <a:prstGeom prst="rect">
            <a:avLst/>
          </a:prstGeom>
        </p:spPr>
        <p:txBody>
          <a:bodyPr lIns="0" tIns="0" rIns="0" bIns="0" rtlCol="0" anchor="t">
            <a:spAutoFit/>
          </a:bodyPr>
          <a:lstStyle/>
          <a:p>
            <a:pPr>
              <a:lnSpc>
                <a:spcPts val="11536"/>
              </a:lnSpc>
            </a:pPr>
            <a:r>
              <a:rPr lang="en-US" sz="8240">
                <a:solidFill>
                  <a:srgbClr val="0B1320"/>
                </a:solidFill>
                <a:latin typeface="League Spartan Bold"/>
              </a:rPr>
              <a:t>Abstract</a:t>
            </a:r>
          </a:p>
        </p:txBody>
      </p:sp>
      <p:sp>
        <p:nvSpPr>
          <p:cNvPr id="12" name="TextBox 12"/>
          <p:cNvSpPr txBox="1"/>
          <p:nvPr/>
        </p:nvSpPr>
        <p:spPr>
          <a:xfrm>
            <a:off x="1066800" y="8045561"/>
            <a:ext cx="5600700" cy="2054217"/>
          </a:xfrm>
          <a:prstGeom prst="rect">
            <a:avLst/>
          </a:prstGeom>
        </p:spPr>
        <p:txBody>
          <a:bodyPr wrap="square" lIns="0" tIns="0" rIns="0" bIns="0" rtlCol="0" anchor="t">
            <a:spAutoFit/>
          </a:bodyPr>
          <a:lstStyle/>
          <a:p>
            <a:pPr>
              <a:lnSpc>
                <a:spcPts val="5456"/>
              </a:lnSpc>
            </a:pPr>
            <a:r>
              <a:rPr lang="en-US" sz="3897" dirty="0" err="1">
                <a:solidFill>
                  <a:srgbClr val="0B1320"/>
                </a:solidFill>
                <a:latin typeface="Kollektif"/>
              </a:rPr>
              <a:t>Gunawardna</a:t>
            </a:r>
            <a:r>
              <a:rPr lang="en-US" sz="3897" dirty="0">
                <a:solidFill>
                  <a:srgbClr val="0B1320"/>
                </a:solidFill>
                <a:latin typeface="Kollektif"/>
              </a:rPr>
              <a:t> K.P  IT20298876</a:t>
            </a:r>
          </a:p>
          <a:p>
            <a:pPr>
              <a:lnSpc>
                <a:spcPts val="5456"/>
              </a:lnSpc>
            </a:pPr>
            <a:endParaRPr lang="en-US" sz="3897" dirty="0">
              <a:solidFill>
                <a:srgbClr val="0B1320"/>
              </a:solidFill>
              <a:latin typeface="Kollektif"/>
            </a:endParaRPr>
          </a:p>
        </p:txBody>
      </p:sp>
      <p:sp>
        <p:nvSpPr>
          <p:cNvPr id="13" name="TextBox 13"/>
          <p:cNvSpPr txBox="1"/>
          <p:nvPr/>
        </p:nvSpPr>
        <p:spPr>
          <a:xfrm>
            <a:off x="1066800" y="9321186"/>
            <a:ext cx="3985945" cy="785921"/>
          </a:xfrm>
          <a:prstGeom prst="rect">
            <a:avLst/>
          </a:prstGeom>
        </p:spPr>
        <p:txBody>
          <a:bodyPr lIns="0" tIns="0" rIns="0" bIns="0" rtlCol="0" anchor="t">
            <a:spAutoFit/>
          </a:bodyPr>
          <a:lstStyle/>
          <a:p>
            <a:pPr>
              <a:lnSpc>
                <a:spcPts val="3229"/>
              </a:lnSpc>
            </a:pPr>
            <a:r>
              <a:rPr lang="en-US" sz="2400" dirty="0">
                <a:latin typeface="Kollektif"/>
              </a:rPr>
              <a:t>Data </a:t>
            </a:r>
            <a:r>
              <a:rPr lang="en-US" sz="2400" dirty="0" err="1">
                <a:latin typeface="Kollektif"/>
              </a:rPr>
              <a:t>SCience</a:t>
            </a:r>
            <a:r>
              <a:rPr lang="en-US" sz="2400" dirty="0">
                <a:latin typeface="Kollektif"/>
              </a:rPr>
              <a:t> | 2024</a:t>
            </a:r>
          </a:p>
          <a:p>
            <a:pPr>
              <a:lnSpc>
                <a:spcPts val="3229"/>
              </a:lnSpc>
            </a:pPr>
            <a:endParaRPr lang="en-US" sz="2306" dirty="0">
              <a:solidFill>
                <a:srgbClr val="0B1320"/>
              </a:solidFill>
              <a:latin typeface="Kollektif"/>
            </a:endParaRPr>
          </a:p>
        </p:txBody>
      </p:sp>
      <p:sp>
        <p:nvSpPr>
          <p:cNvPr id="14" name="AutoShape 14"/>
          <p:cNvSpPr/>
          <p:nvPr/>
        </p:nvSpPr>
        <p:spPr>
          <a:xfrm rot="-10402021">
            <a:off x="8874479" y="9297528"/>
            <a:ext cx="9975266" cy="0"/>
          </a:xfrm>
          <a:prstGeom prst="line">
            <a:avLst/>
          </a:prstGeom>
          <a:ln w="38100" cap="flat">
            <a:solidFill>
              <a:srgbClr val="F3F6FA"/>
            </a:solidFill>
            <a:prstDash val="solid"/>
            <a:headEnd type="none" w="sm" len="sm"/>
            <a:tailEnd type="none" w="sm" len="sm"/>
          </a:ln>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flipV="1">
            <a:off x="8996924" y="-1796024"/>
            <a:ext cx="11205779" cy="10911627"/>
          </a:xfrm>
          <a:custGeom>
            <a:avLst/>
            <a:gdLst/>
            <a:ahLst/>
            <a:cxnLst/>
            <a:rect l="l" t="t" r="r" b="b"/>
            <a:pathLst>
              <a:path w="11205779" h="10911627">
                <a:moveTo>
                  <a:pt x="0" y="10911627"/>
                </a:moveTo>
                <a:lnTo>
                  <a:pt x="11205779" y="10911627"/>
                </a:lnTo>
                <a:lnTo>
                  <a:pt x="11205779" y="0"/>
                </a:lnTo>
                <a:lnTo>
                  <a:pt x="0" y="0"/>
                </a:lnTo>
                <a:lnTo>
                  <a:pt x="0" y="10911627"/>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1803481">
            <a:off x="-1558769" y="-2721739"/>
            <a:ext cx="7821074" cy="19539727"/>
            <a:chOff x="0" y="0"/>
            <a:chExt cx="2059871" cy="5146266"/>
          </a:xfrm>
        </p:grpSpPr>
        <p:sp>
          <p:nvSpPr>
            <p:cNvPr id="4" name="Freeform 4"/>
            <p:cNvSpPr/>
            <p:nvPr/>
          </p:nvSpPr>
          <p:spPr>
            <a:xfrm>
              <a:off x="0" y="0"/>
              <a:ext cx="2059872" cy="5146266"/>
            </a:xfrm>
            <a:custGeom>
              <a:avLst/>
              <a:gdLst/>
              <a:ahLst/>
              <a:cxnLst/>
              <a:rect l="l" t="t" r="r" b="b"/>
              <a:pathLst>
                <a:path w="2059872" h="5146266">
                  <a:moveTo>
                    <a:pt x="0" y="0"/>
                  </a:moveTo>
                  <a:lnTo>
                    <a:pt x="2059872" y="0"/>
                  </a:lnTo>
                  <a:lnTo>
                    <a:pt x="2059872" y="5146266"/>
                  </a:lnTo>
                  <a:lnTo>
                    <a:pt x="0" y="5146266"/>
                  </a:lnTo>
                  <a:close/>
                </a:path>
              </a:pathLst>
            </a:custGeom>
            <a:solidFill>
              <a:srgbClr val="0B1320"/>
            </a:solidFill>
          </p:spPr>
          <p:txBody>
            <a:bodyPr/>
            <a:lstStyle/>
            <a:p>
              <a:endParaRPr lang="en-US"/>
            </a:p>
          </p:txBody>
        </p:sp>
        <p:sp>
          <p:nvSpPr>
            <p:cNvPr id="5" name="TextBox 5"/>
            <p:cNvSpPr txBox="1"/>
            <p:nvPr/>
          </p:nvSpPr>
          <p:spPr>
            <a:xfrm>
              <a:off x="0" y="-47625"/>
              <a:ext cx="2059871" cy="519389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425876">
            <a:off x="7248318" y="8786475"/>
            <a:ext cx="12022786" cy="2391367"/>
            <a:chOff x="0" y="0"/>
            <a:chExt cx="3166495" cy="629825"/>
          </a:xfrm>
        </p:grpSpPr>
        <p:sp>
          <p:nvSpPr>
            <p:cNvPr id="7" name="Freeform 7"/>
            <p:cNvSpPr/>
            <p:nvPr/>
          </p:nvSpPr>
          <p:spPr>
            <a:xfrm>
              <a:off x="0" y="0"/>
              <a:ext cx="3166495" cy="629825"/>
            </a:xfrm>
            <a:custGeom>
              <a:avLst/>
              <a:gdLst/>
              <a:ahLst/>
              <a:cxnLst/>
              <a:rect l="l" t="t" r="r" b="b"/>
              <a:pathLst>
                <a:path w="3166495" h="629825">
                  <a:moveTo>
                    <a:pt x="0" y="0"/>
                  </a:moveTo>
                  <a:lnTo>
                    <a:pt x="3166495" y="0"/>
                  </a:lnTo>
                  <a:lnTo>
                    <a:pt x="3166495" y="629825"/>
                  </a:lnTo>
                  <a:lnTo>
                    <a:pt x="0" y="629825"/>
                  </a:lnTo>
                  <a:close/>
                </a:path>
              </a:pathLst>
            </a:custGeom>
            <a:solidFill>
              <a:srgbClr val="497183"/>
            </a:solidFill>
          </p:spPr>
          <p:txBody>
            <a:bodyPr/>
            <a:lstStyle/>
            <a:p>
              <a:endParaRPr lang="en-US"/>
            </a:p>
          </p:txBody>
        </p:sp>
        <p:sp>
          <p:nvSpPr>
            <p:cNvPr id="8" name="TextBox 8"/>
            <p:cNvSpPr txBox="1"/>
            <p:nvPr/>
          </p:nvSpPr>
          <p:spPr>
            <a:xfrm>
              <a:off x="0" y="-47625"/>
              <a:ext cx="3166495" cy="67745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289240" flipH="1">
            <a:off x="-2960106" y="-896765"/>
            <a:ext cx="6656198" cy="5258396"/>
          </a:xfrm>
          <a:custGeom>
            <a:avLst/>
            <a:gdLst/>
            <a:ahLst/>
            <a:cxnLst/>
            <a:rect l="l" t="t" r="r" b="b"/>
            <a:pathLst>
              <a:path w="6656198" h="5258396">
                <a:moveTo>
                  <a:pt x="6656198" y="0"/>
                </a:moveTo>
                <a:lnTo>
                  <a:pt x="0" y="0"/>
                </a:lnTo>
                <a:lnTo>
                  <a:pt x="0" y="5258397"/>
                </a:lnTo>
                <a:lnTo>
                  <a:pt x="6656198" y="5258397"/>
                </a:lnTo>
                <a:lnTo>
                  <a:pt x="6656198"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8140416" y="4304916"/>
            <a:ext cx="8530456" cy="1809540"/>
          </a:xfrm>
          <a:prstGeom prst="rect">
            <a:avLst/>
          </a:prstGeom>
        </p:spPr>
        <p:txBody>
          <a:bodyPr lIns="0" tIns="0" rIns="0" bIns="0" rtlCol="0" anchor="t">
            <a:spAutoFit/>
          </a:bodyPr>
          <a:lstStyle/>
          <a:p>
            <a:pPr algn="r">
              <a:lnSpc>
                <a:spcPts val="14706"/>
              </a:lnSpc>
            </a:pPr>
            <a:r>
              <a:rPr lang="en-US" sz="10504" dirty="0">
                <a:solidFill>
                  <a:srgbClr val="0B1320"/>
                </a:solidFill>
                <a:latin typeface="League Spartan Bold"/>
              </a:rPr>
              <a:t>Thank You</a:t>
            </a:r>
          </a:p>
        </p:txBody>
      </p:sp>
      <p:sp>
        <p:nvSpPr>
          <p:cNvPr id="11" name="TextBox 11"/>
          <p:cNvSpPr txBox="1"/>
          <p:nvPr/>
        </p:nvSpPr>
        <p:spPr>
          <a:xfrm>
            <a:off x="9514446" y="5633503"/>
            <a:ext cx="7156426" cy="1152429"/>
          </a:xfrm>
          <a:prstGeom prst="rect">
            <a:avLst/>
          </a:prstGeom>
        </p:spPr>
        <p:txBody>
          <a:bodyPr lIns="0" tIns="0" rIns="0" bIns="0" rtlCol="0" anchor="t">
            <a:spAutoFit/>
          </a:bodyPr>
          <a:lstStyle/>
          <a:p>
            <a:pPr algn="r">
              <a:lnSpc>
                <a:spcPts val="8403"/>
              </a:lnSpc>
            </a:pPr>
            <a:r>
              <a:rPr lang="en-US" sz="6002" dirty="0">
                <a:solidFill>
                  <a:srgbClr val="1C3F60"/>
                </a:solidFill>
                <a:latin typeface="Kollektif"/>
              </a:rPr>
              <a:t>For Your Attention</a:t>
            </a:r>
          </a:p>
        </p:txBody>
      </p:sp>
      <p:sp>
        <p:nvSpPr>
          <p:cNvPr id="15" name="AutoShape 15"/>
          <p:cNvSpPr/>
          <p:nvPr/>
        </p:nvSpPr>
        <p:spPr>
          <a:xfrm rot="-2168403">
            <a:off x="2758997" y="9336932"/>
            <a:ext cx="5768425" cy="0"/>
          </a:xfrm>
          <a:prstGeom prst="line">
            <a:avLst/>
          </a:prstGeom>
          <a:ln w="38100" cap="flat">
            <a:solidFill>
              <a:srgbClr val="F3F6FA"/>
            </a:solidFill>
            <a:prstDash val="solid"/>
            <a:headEnd type="none" w="sm" len="sm"/>
            <a:tailEnd type="none" w="sm" len="sm"/>
          </a:ln>
        </p:spPr>
        <p:txBody>
          <a:bodyPr/>
          <a:lstStyle/>
          <a:p>
            <a:endParaRPr lang="en-US"/>
          </a:p>
        </p:txBody>
      </p:sp>
      <p:sp>
        <p:nvSpPr>
          <p:cNvPr id="16" name="TextBox 12">
            <a:extLst>
              <a:ext uri="{FF2B5EF4-FFF2-40B4-BE49-F238E27FC236}">
                <a16:creationId xmlns:a16="http://schemas.microsoft.com/office/drawing/2014/main" id="{F2900672-07AF-48CD-B387-4A7FCA273B4B}"/>
              </a:ext>
            </a:extLst>
          </p:cNvPr>
          <p:cNvSpPr txBox="1"/>
          <p:nvPr/>
        </p:nvSpPr>
        <p:spPr>
          <a:xfrm>
            <a:off x="558055" y="5767996"/>
            <a:ext cx="7040422" cy="2331729"/>
          </a:xfrm>
          <a:prstGeom prst="rect">
            <a:avLst/>
          </a:prstGeom>
        </p:spPr>
        <p:txBody>
          <a:bodyPr wrap="square" lIns="0" tIns="0" rIns="0" bIns="0" rtlCol="0" anchor="t">
            <a:spAutoFit/>
          </a:bodyPr>
          <a:lstStyle/>
          <a:p>
            <a:pPr>
              <a:lnSpc>
                <a:spcPts val="9514"/>
              </a:lnSpc>
            </a:pPr>
            <a:r>
              <a:rPr lang="en-US" sz="3897" dirty="0">
                <a:solidFill>
                  <a:schemeClr val="bg1"/>
                </a:solidFill>
                <a:latin typeface="Kollektif"/>
              </a:rPr>
              <a:t>Gunawardana K.P </a:t>
            </a:r>
            <a:endParaRPr lang="en-US" sz="6796" dirty="0">
              <a:solidFill>
                <a:srgbClr val="F3F6FA"/>
              </a:solidFill>
              <a:latin typeface="Kollektif"/>
            </a:endParaRPr>
          </a:p>
          <a:p>
            <a:pPr>
              <a:lnSpc>
                <a:spcPts val="9514"/>
              </a:lnSpc>
            </a:pPr>
            <a:r>
              <a:rPr lang="en-US" sz="6796" dirty="0">
                <a:solidFill>
                  <a:srgbClr val="F3F6FA"/>
                </a:solidFill>
                <a:latin typeface="Kollektif"/>
              </a:rPr>
              <a:t>IT2029887</a:t>
            </a:r>
          </a:p>
        </p:txBody>
      </p:sp>
      <p:sp>
        <p:nvSpPr>
          <p:cNvPr id="17" name="TextBox 13">
            <a:extLst>
              <a:ext uri="{FF2B5EF4-FFF2-40B4-BE49-F238E27FC236}">
                <a16:creationId xmlns:a16="http://schemas.microsoft.com/office/drawing/2014/main" id="{76C4362B-C451-444A-A007-BEBF1DED34EA}"/>
              </a:ext>
            </a:extLst>
          </p:cNvPr>
          <p:cNvSpPr txBox="1"/>
          <p:nvPr/>
        </p:nvSpPr>
        <p:spPr>
          <a:xfrm>
            <a:off x="641386" y="8018891"/>
            <a:ext cx="6949850" cy="656783"/>
          </a:xfrm>
          <a:prstGeom prst="rect">
            <a:avLst/>
          </a:prstGeom>
        </p:spPr>
        <p:txBody>
          <a:bodyPr lIns="0" tIns="0" rIns="0" bIns="0" rtlCol="0" anchor="t">
            <a:spAutoFit/>
          </a:bodyPr>
          <a:lstStyle/>
          <a:p>
            <a:pPr>
              <a:lnSpc>
                <a:spcPts val="5630"/>
              </a:lnSpc>
            </a:pPr>
            <a:r>
              <a:rPr lang="en-US" sz="4022" dirty="0">
                <a:solidFill>
                  <a:srgbClr val="F3F6FA"/>
                </a:solidFill>
                <a:latin typeface="Kollektif"/>
              </a:rPr>
              <a:t>Data Science | 2024</a:t>
            </a:r>
          </a:p>
        </p:txBody>
      </p:sp>
      <p:sp>
        <p:nvSpPr>
          <p:cNvPr id="18" name="TextBox 14">
            <a:extLst>
              <a:ext uri="{FF2B5EF4-FFF2-40B4-BE49-F238E27FC236}">
                <a16:creationId xmlns:a16="http://schemas.microsoft.com/office/drawing/2014/main" id="{29C3A84D-8079-4DE9-B0DB-4810FE62F3AB}"/>
              </a:ext>
            </a:extLst>
          </p:cNvPr>
          <p:cNvSpPr txBox="1"/>
          <p:nvPr/>
        </p:nvSpPr>
        <p:spPr>
          <a:xfrm>
            <a:off x="3907372" y="513200"/>
            <a:ext cx="12763500" cy="785536"/>
          </a:xfrm>
          <a:prstGeom prst="rect">
            <a:avLst/>
          </a:prstGeom>
        </p:spPr>
        <p:txBody>
          <a:bodyPr wrap="square" lIns="0" tIns="0" rIns="0" bIns="0" rtlCol="0" anchor="t">
            <a:spAutoFit/>
          </a:bodyPr>
          <a:lstStyle/>
          <a:p>
            <a:pPr algn="r">
              <a:lnSpc>
                <a:spcPts val="6722"/>
              </a:lnSpc>
            </a:pPr>
            <a:r>
              <a:rPr lang="en-US" sz="4801" dirty="0">
                <a:solidFill>
                  <a:srgbClr val="0B1320"/>
                </a:solidFill>
                <a:latin typeface="Kollektif"/>
              </a:rPr>
              <a:t> Sri Lanka Institute of Information Technology</a:t>
            </a:r>
          </a:p>
        </p:txBody>
      </p:sp>
      <p:pic>
        <p:nvPicPr>
          <p:cNvPr id="19" name="Picture 18" descr="Text&#10;&#10;Description automatically generated with medium confidence">
            <a:extLst>
              <a:ext uri="{FF2B5EF4-FFF2-40B4-BE49-F238E27FC236}">
                <a16:creationId xmlns:a16="http://schemas.microsoft.com/office/drawing/2014/main" id="{7D198969-ECFF-4900-9AE9-8C8DFB0038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68900" y="1411305"/>
            <a:ext cx="4801972" cy="12959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txBody>
          <a:bodyPr/>
          <a:lstStyle/>
          <a:p>
            <a:endParaRPr lang="en-US"/>
          </a:p>
        </p:txBody>
      </p:sp>
      <p:grpSp>
        <p:nvGrpSpPr>
          <p:cNvPr id="3" name="Group 3"/>
          <p:cNvGrpSpPr/>
          <p:nvPr/>
        </p:nvGrpSpPr>
        <p:grpSpPr>
          <a:xfrm rot="-1751933">
            <a:off x="156582" y="2695882"/>
            <a:ext cx="20414930" cy="11270142"/>
            <a:chOff x="0" y="0"/>
            <a:chExt cx="5376772" cy="2968268"/>
          </a:xfrm>
        </p:grpSpPr>
        <p:sp>
          <p:nvSpPr>
            <p:cNvPr id="4" name="Freeform 4"/>
            <p:cNvSpPr/>
            <p:nvPr/>
          </p:nvSpPr>
          <p:spPr>
            <a:xfrm>
              <a:off x="0" y="0"/>
              <a:ext cx="5376772" cy="2968268"/>
            </a:xfrm>
            <a:custGeom>
              <a:avLst/>
              <a:gdLst/>
              <a:ahLst/>
              <a:cxnLst/>
              <a:rect l="l" t="t" r="r" b="b"/>
              <a:pathLst>
                <a:path w="5376772" h="2968268">
                  <a:moveTo>
                    <a:pt x="0" y="0"/>
                  </a:moveTo>
                  <a:lnTo>
                    <a:pt x="5376772" y="0"/>
                  </a:lnTo>
                  <a:lnTo>
                    <a:pt x="5376772" y="2968268"/>
                  </a:lnTo>
                  <a:lnTo>
                    <a:pt x="0" y="2968268"/>
                  </a:lnTo>
                  <a:close/>
                </a:path>
              </a:pathLst>
            </a:custGeom>
            <a:solidFill>
              <a:srgbClr val="0B1320"/>
            </a:solidFill>
          </p:spPr>
          <p:txBody>
            <a:bodyPr/>
            <a:lstStyle/>
            <a:p>
              <a:endParaRPr lang="en-US"/>
            </a:p>
          </p:txBody>
        </p:sp>
        <p:sp>
          <p:nvSpPr>
            <p:cNvPr id="5" name="TextBox 5"/>
            <p:cNvSpPr txBox="1"/>
            <p:nvPr/>
          </p:nvSpPr>
          <p:spPr>
            <a:xfrm>
              <a:off x="0" y="-47625"/>
              <a:ext cx="5376772" cy="301589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369120"/>
            <a:ext cx="7237570" cy="1409821"/>
          </a:xfrm>
          <a:prstGeom prst="rect">
            <a:avLst/>
          </a:prstGeom>
        </p:spPr>
        <p:txBody>
          <a:bodyPr lIns="0" tIns="0" rIns="0" bIns="0" rtlCol="0" anchor="t">
            <a:spAutoFit/>
          </a:bodyPr>
          <a:lstStyle/>
          <a:p>
            <a:pPr>
              <a:lnSpc>
                <a:spcPts val="11536"/>
              </a:lnSpc>
            </a:pPr>
            <a:r>
              <a:rPr lang="en-US" sz="8240">
                <a:solidFill>
                  <a:srgbClr val="0B1320"/>
                </a:solidFill>
                <a:latin typeface="League Spartan Bold"/>
              </a:rPr>
              <a:t>Overview</a:t>
            </a:r>
          </a:p>
        </p:txBody>
      </p:sp>
      <p:sp>
        <p:nvSpPr>
          <p:cNvPr id="7" name="TextBox 7"/>
          <p:cNvSpPr txBox="1"/>
          <p:nvPr/>
        </p:nvSpPr>
        <p:spPr>
          <a:xfrm>
            <a:off x="9276682" y="4898796"/>
            <a:ext cx="5342985" cy="2714461"/>
          </a:xfrm>
          <a:prstGeom prst="rect">
            <a:avLst/>
          </a:prstGeom>
        </p:spPr>
        <p:txBody>
          <a:bodyPr lIns="0" tIns="0" rIns="0" bIns="0" rtlCol="0" anchor="t">
            <a:spAutoFit/>
          </a:bodyPr>
          <a:lstStyle/>
          <a:p>
            <a:pPr marL="750469" lvl="1" indent="-375234">
              <a:lnSpc>
                <a:spcPts val="5387"/>
              </a:lnSpc>
              <a:buFont typeface="Arial"/>
              <a:buChar char="•"/>
            </a:pPr>
            <a:r>
              <a:rPr lang="en-US" sz="4000" dirty="0">
                <a:solidFill>
                  <a:srgbClr val="FFFFFF"/>
                </a:solidFill>
                <a:latin typeface="Kollektif"/>
              </a:rPr>
              <a:t>Introduction</a:t>
            </a:r>
          </a:p>
          <a:p>
            <a:pPr marL="750469" lvl="1" indent="-375234">
              <a:lnSpc>
                <a:spcPts val="5387"/>
              </a:lnSpc>
              <a:buFont typeface="Arial"/>
              <a:buChar char="•"/>
            </a:pPr>
            <a:r>
              <a:rPr lang="en-US" sz="4000" dirty="0">
                <a:solidFill>
                  <a:srgbClr val="FFFFFF"/>
                </a:solidFill>
                <a:latin typeface="Kollektif"/>
              </a:rPr>
              <a:t>Problem </a:t>
            </a:r>
          </a:p>
          <a:p>
            <a:pPr marL="750469" lvl="1" indent="-375234">
              <a:lnSpc>
                <a:spcPts val="5387"/>
              </a:lnSpc>
              <a:buFont typeface="Arial"/>
              <a:buChar char="•"/>
            </a:pPr>
            <a:r>
              <a:rPr lang="en-US" sz="4000" dirty="0">
                <a:solidFill>
                  <a:srgbClr val="FFFFFF"/>
                </a:solidFill>
                <a:latin typeface="Kollektif"/>
              </a:rPr>
              <a:t>Gap Analysis</a:t>
            </a:r>
          </a:p>
          <a:p>
            <a:pPr marL="750469" lvl="1" indent="-375234">
              <a:lnSpc>
                <a:spcPts val="5387"/>
              </a:lnSpc>
              <a:buFont typeface="Arial"/>
              <a:buChar char="•"/>
            </a:pPr>
            <a:r>
              <a:rPr lang="en-US" sz="4000" dirty="0">
                <a:solidFill>
                  <a:srgbClr val="FFFFFF"/>
                </a:solidFill>
                <a:latin typeface="Kollektif"/>
              </a:rPr>
              <a:t>Objectives</a:t>
            </a:r>
          </a:p>
        </p:txBody>
      </p:sp>
      <p:sp>
        <p:nvSpPr>
          <p:cNvPr id="8" name="TextBox 8"/>
          <p:cNvSpPr txBox="1"/>
          <p:nvPr/>
        </p:nvSpPr>
        <p:spPr>
          <a:xfrm>
            <a:off x="9268311" y="7692182"/>
            <a:ext cx="7086600" cy="1329467"/>
          </a:xfrm>
          <a:prstGeom prst="rect">
            <a:avLst/>
          </a:prstGeom>
        </p:spPr>
        <p:txBody>
          <a:bodyPr wrap="square" lIns="0" tIns="0" rIns="0" bIns="0" rtlCol="0" anchor="t">
            <a:spAutoFit/>
          </a:bodyPr>
          <a:lstStyle/>
          <a:p>
            <a:pPr marL="946735" lvl="1" indent="-571500">
              <a:lnSpc>
                <a:spcPts val="5387"/>
              </a:lnSpc>
              <a:buFont typeface="Arial" panose="020B0604020202020204" pitchFamily="34" charset="0"/>
              <a:buChar char="•"/>
            </a:pPr>
            <a:r>
              <a:rPr lang="en" sz="4000" dirty="0">
                <a:solidFill>
                  <a:srgbClr val="FFFFFF"/>
                </a:solidFill>
                <a:latin typeface="Kollektif"/>
              </a:rPr>
              <a:t>Proof Of Concept</a:t>
            </a:r>
            <a:endParaRPr lang="en-US" sz="4000" dirty="0">
              <a:solidFill>
                <a:srgbClr val="FFFFFF"/>
              </a:solidFill>
              <a:latin typeface="Kollektif"/>
            </a:endParaRPr>
          </a:p>
          <a:p>
            <a:pPr marL="750469" lvl="1" indent="-375234">
              <a:lnSpc>
                <a:spcPts val="5387"/>
              </a:lnSpc>
              <a:buFont typeface="Arial"/>
              <a:buChar char="•"/>
            </a:pPr>
            <a:r>
              <a:rPr lang="en-US" sz="4000" dirty="0">
                <a:solidFill>
                  <a:srgbClr val="FFFFFF"/>
                </a:solidFill>
                <a:latin typeface="Kollektif"/>
              </a:rPr>
              <a:t>Completeness of the Work </a:t>
            </a:r>
          </a:p>
        </p:txBody>
      </p:sp>
      <p:grpSp>
        <p:nvGrpSpPr>
          <p:cNvPr id="11" name="Group 11"/>
          <p:cNvGrpSpPr/>
          <p:nvPr/>
        </p:nvGrpSpPr>
        <p:grpSpPr>
          <a:xfrm rot="-4667749">
            <a:off x="14350320" y="-3994161"/>
            <a:ext cx="3720768" cy="7555779"/>
            <a:chOff x="0" y="0"/>
            <a:chExt cx="979955" cy="1990000"/>
          </a:xfrm>
        </p:grpSpPr>
        <p:sp>
          <p:nvSpPr>
            <p:cNvPr id="12" name="Freeform 12"/>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497183"/>
            </a:solidFill>
          </p:spPr>
          <p:txBody>
            <a:bodyPr/>
            <a:lstStyle/>
            <a:p>
              <a:endParaRPr lang="en-US"/>
            </a:p>
          </p:txBody>
        </p:sp>
        <p:sp>
          <p:nvSpPr>
            <p:cNvPr id="13" name="TextBox 13"/>
            <p:cNvSpPr txBox="1"/>
            <p:nvPr/>
          </p:nvSpPr>
          <p:spPr>
            <a:xfrm>
              <a:off x="0" y="-47625"/>
              <a:ext cx="979955" cy="2037625"/>
            </a:xfrm>
            <a:prstGeom prst="rect">
              <a:avLst/>
            </a:prstGeom>
          </p:spPr>
          <p:txBody>
            <a:bodyPr lIns="50800" tIns="50800" rIns="50800" bIns="50800" rtlCol="0" anchor="ctr"/>
            <a:lstStyle/>
            <a:p>
              <a:pPr algn="ctr">
                <a:lnSpc>
                  <a:spcPts val="2659"/>
                </a:lnSpc>
              </a:pPr>
              <a:endParaRPr/>
            </a:p>
          </p:txBody>
        </p:sp>
      </p:grpSp>
      <p:sp>
        <p:nvSpPr>
          <p:cNvPr id="14" name="AutoShape 14"/>
          <p:cNvSpPr/>
          <p:nvPr/>
        </p:nvSpPr>
        <p:spPr>
          <a:xfrm rot="1970442">
            <a:off x="10642332" y="3587829"/>
            <a:ext cx="11643412" cy="0"/>
          </a:xfrm>
          <a:prstGeom prst="line">
            <a:avLst/>
          </a:prstGeom>
          <a:ln w="38100" cap="flat">
            <a:solidFill>
              <a:srgbClr val="F3F6FA"/>
            </a:solidFill>
            <a:prstDash val="solid"/>
            <a:headEnd type="none" w="sm" len="sm"/>
            <a:tailEnd type="none" w="sm" len="sm"/>
          </a:ln>
        </p:spPr>
        <p:txBody>
          <a:bodyPr/>
          <a:lstStyle/>
          <a:p>
            <a:endParaRPr lang="en-US"/>
          </a:p>
        </p:txBody>
      </p:sp>
      <p:sp>
        <p:nvSpPr>
          <p:cNvPr id="15" name="TextBox 12">
            <a:extLst>
              <a:ext uri="{FF2B5EF4-FFF2-40B4-BE49-F238E27FC236}">
                <a16:creationId xmlns:a16="http://schemas.microsoft.com/office/drawing/2014/main" id="{8219DF5E-ACF2-4801-8AB2-B1844F73D06A}"/>
              </a:ext>
            </a:extLst>
          </p:cNvPr>
          <p:cNvSpPr txBox="1"/>
          <p:nvPr/>
        </p:nvSpPr>
        <p:spPr>
          <a:xfrm>
            <a:off x="1066800" y="8045561"/>
            <a:ext cx="5600700" cy="2054217"/>
          </a:xfrm>
          <a:prstGeom prst="rect">
            <a:avLst/>
          </a:prstGeom>
        </p:spPr>
        <p:txBody>
          <a:bodyPr wrap="square" lIns="0" tIns="0" rIns="0" bIns="0" rtlCol="0" anchor="t">
            <a:spAutoFit/>
          </a:bodyPr>
          <a:lstStyle/>
          <a:p>
            <a:pPr>
              <a:lnSpc>
                <a:spcPts val="5456"/>
              </a:lnSpc>
            </a:pPr>
            <a:r>
              <a:rPr lang="en-US" sz="3897" dirty="0">
                <a:solidFill>
                  <a:schemeClr val="bg1"/>
                </a:solidFill>
                <a:latin typeface="Kollektif"/>
              </a:rPr>
              <a:t>Gunawardana K.P IT2029887</a:t>
            </a:r>
          </a:p>
          <a:p>
            <a:pPr>
              <a:lnSpc>
                <a:spcPts val="5456"/>
              </a:lnSpc>
            </a:pPr>
            <a:endParaRPr lang="en-US" sz="3897" dirty="0">
              <a:solidFill>
                <a:schemeClr val="bg1"/>
              </a:solidFill>
              <a:latin typeface="Kollektif"/>
            </a:endParaRPr>
          </a:p>
        </p:txBody>
      </p:sp>
      <p:sp>
        <p:nvSpPr>
          <p:cNvPr id="16" name="TextBox 13">
            <a:extLst>
              <a:ext uri="{FF2B5EF4-FFF2-40B4-BE49-F238E27FC236}">
                <a16:creationId xmlns:a16="http://schemas.microsoft.com/office/drawing/2014/main" id="{D1BDB99D-8AB1-426B-8EAC-BBF2CCDC6EA2}"/>
              </a:ext>
            </a:extLst>
          </p:cNvPr>
          <p:cNvSpPr txBox="1"/>
          <p:nvPr/>
        </p:nvSpPr>
        <p:spPr>
          <a:xfrm>
            <a:off x="1066800" y="9321186"/>
            <a:ext cx="3985945" cy="785921"/>
          </a:xfrm>
          <a:prstGeom prst="rect">
            <a:avLst/>
          </a:prstGeom>
        </p:spPr>
        <p:txBody>
          <a:bodyPr lIns="0" tIns="0" rIns="0" bIns="0" rtlCol="0" anchor="t">
            <a:spAutoFit/>
          </a:bodyPr>
          <a:lstStyle/>
          <a:p>
            <a:pPr>
              <a:lnSpc>
                <a:spcPts val="3229"/>
              </a:lnSpc>
            </a:pPr>
            <a:r>
              <a:rPr lang="en-US" sz="2400" dirty="0">
                <a:solidFill>
                  <a:schemeClr val="bg1"/>
                </a:solidFill>
                <a:latin typeface="Kollektif"/>
              </a:rPr>
              <a:t>Data Science | 2024</a:t>
            </a:r>
          </a:p>
          <a:p>
            <a:pPr>
              <a:lnSpc>
                <a:spcPts val="3229"/>
              </a:lnSpc>
            </a:pPr>
            <a:endParaRPr lang="en-US" sz="2306" dirty="0">
              <a:solidFill>
                <a:schemeClr val="bg1"/>
              </a:solidFill>
              <a:latin typeface="Kollektif"/>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flipH="1">
            <a:off x="-2623119" y="-2629198"/>
            <a:ext cx="6656198" cy="5258396"/>
          </a:xfrm>
          <a:custGeom>
            <a:avLst/>
            <a:gdLst/>
            <a:ahLst/>
            <a:cxnLst/>
            <a:rect l="l" t="t" r="r" b="b"/>
            <a:pathLst>
              <a:path w="6656198" h="5258396">
                <a:moveTo>
                  <a:pt x="6656198" y="0"/>
                </a:moveTo>
                <a:lnTo>
                  <a:pt x="0" y="0"/>
                </a:lnTo>
                <a:lnTo>
                  <a:pt x="0" y="5258396"/>
                </a:lnTo>
                <a:lnTo>
                  <a:pt x="6656198" y="5258396"/>
                </a:lnTo>
                <a:lnTo>
                  <a:pt x="6656198"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rot="-6078968">
            <a:off x="7178993" y="5215803"/>
            <a:ext cx="1786066" cy="9943550"/>
            <a:chOff x="0" y="0"/>
            <a:chExt cx="470404" cy="2618877"/>
          </a:xfrm>
        </p:grpSpPr>
        <p:sp>
          <p:nvSpPr>
            <p:cNvPr id="5" name="Freeform 5"/>
            <p:cNvSpPr/>
            <p:nvPr/>
          </p:nvSpPr>
          <p:spPr>
            <a:xfrm>
              <a:off x="0" y="0"/>
              <a:ext cx="470404" cy="2618877"/>
            </a:xfrm>
            <a:custGeom>
              <a:avLst/>
              <a:gdLst/>
              <a:ahLst/>
              <a:cxnLst/>
              <a:rect l="l" t="t" r="r" b="b"/>
              <a:pathLst>
                <a:path w="470404" h="2618877">
                  <a:moveTo>
                    <a:pt x="0" y="0"/>
                  </a:moveTo>
                  <a:lnTo>
                    <a:pt x="470404" y="0"/>
                  </a:lnTo>
                  <a:lnTo>
                    <a:pt x="470404" y="2618877"/>
                  </a:lnTo>
                  <a:lnTo>
                    <a:pt x="0" y="2618877"/>
                  </a:lnTo>
                  <a:close/>
                </a:path>
              </a:pathLst>
            </a:custGeom>
            <a:solidFill>
              <a:srgbClr val="497183"/>
            </a:solidFill>
          </p:spPr>
          <p:txBody>
            <a:bodyPr/>
            <a:lstStyle/>
            <a:p>
              <a:endParaRPr lang="en-US"/>
            </a:p>
          </p:txBody>
        </p:sp>
        <p:sp>
          <p:nvSpPr>
            <p:cNvPr id="6" name="TextBox 6"/>
            <p:cNvSpPr txBox="1"/>
            <p:nvPr/>
          </p:nvSpPr>
          <p:spPr>
            <a:xfrm>
              <a:off x="0" y="-47625"/>
              <a:ext cx="470404" cy="266650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2655168">
            <a:off x="10241031" y="2517303"/>
            <a:ext cx="15424018" cy="7023258"/>
            <a:chOff x="0" y="0"/>
            <a:chExt cx="4062293" cy="1849747"/>
          </a:xfrm>
        </p:grpSpPr>
        <p:sp>
          <p:nvSpPr>
            <p:cNvPr id="8" name="Freeform 8"/>
            <p:cNvSpPr/>
            <p:nvPr/>
          </p:nvSpPr>
          <p:spPr>
            <a:xfrm>
              <a:off x="0" y="0"/>
              <a:ext cx="4062293" cy="1849747"/>
            </a:xfrm>
            <a:custGeom>
              <a:avLst/>
              <a:gdLst/>
              <a:ahLst/>
              <a:cxnLst/>
              <a:rect l="l" t="t" r="r" b="b"/>
              <a:pathLst>
                <a:path w="4062293" h="1849747">
                  <a:moveTo>
                    <a:pt x="0" y="0"/>
                  </a:moveTo>
                  <a:lnTo>
                    <a:pt x="4062293" y="0"/>
                  </a:lnTo>
                  <a:lnTo>
                    <a:pt x="4062293" y="1849747"/>
                  </a:lnTo>
                  <a:lnTo>
                    <a:pt x="0" y="1849747"/>
                  </a:lnTo>
                  <a:close/>
                </a:path>
              </a:pathLst>
            </a:custGeom>
            <a:solidFill>
              <a:srgbClr val="0B1320"/>
            </a:solidFill>
          </p:spPr>
          <p:txBody>
            <a:bodyPr/>
            <a:lstStyle/>
            <a:p>
              <a:endParaRPr lang="en-US"/>
            </a:p>
          </p:txBody>
        </p:sp>
        <p:sp>
          <p:nvSpPr>
            <p:cNvPr id="9" name="TextBox 9"/>
            <p:cNvSpPr txBox="1"/>
            <p:nvPr/>
          </p:nvSpPr>
          <p:spPr>
            <a:xfrm>
              <a:off x="0" y="-47625"/>
              <a:ext cx="4062293" cy="189737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flipV="1">
            <a:off x="8259222" y="-2127715"/>
            <a:ext cx="11205779" cy="10911627"/>
          </a:xfrm>
          <a:custGeom>
            <a:avLst/>
            <a:gdLst/>
            <a:ahLst/>
            <a:cxnLst/>
            <a:rect l="l" t="t" r="r" b="b"/>
            <a:pathLst>
              <a:path w="11205779" h="10911627">
                <a:moveTo>
                  <a:pt x="0" y="10911628"/>
                </a:moveTo>
                <a:lnTo>
                  <a:pt x="11205779" y="10911628"/>
                </a:lnTo>
                <a:lnTo>
                  <a:pt x="11205779" y="0"/>
                </a:lnTo>
                <a:lnTo>
                  <a:pt x="0" y="0"/>
                </a:lnTo>
                <a:lnTo>
                  <a:pt x="0" y="10911628"/>
                </a:lnTo>
                <a:close/>
              </a:path>
            </a:pathLst>
          </a:custGeom>
          <a:blipFill>
            <a:blip r:embed="rId4">
              <a:alphaModFix amt="65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8700" y="1214330"/>
            <a:ext cx="7237570" cy="1409821"/>
          </a:xfrm>
          <a:prstGeom prst="rect">
            <a:avLst/>
          </a:prstGeom>
        </p:spPr>
        <p:txBody>
          <a:bodyPr lIns="0" tIns="0" rIns="0" bIns="0" rtlCol="0" anchor="t">
            <a:spAutoFit/>
          </a:bodyPr>
          <a:lstStyle/>
          <a:p>
            <a:pPr>
              <a:lnSpc>
                <a:spcPts val="11536"/>
              </a:lnSpc>
            </a:pPr>
            <a:r>
              <a:rPr lang="en-US" sz="8240" dirty="0">
                <a:solidFill>
                  <a:srgbClr val="0B1320"/>
                </a:solidFill>
                <a:latin typeface="League Spartan Bold"/>
              </a:rPr>
              <a:t>Introduction </a:t>
            </a:r>
          </a:p>
        </p:txBody>
      </p:sp>
      <p:sp>
        <p:nvSpPr>
          <p:cNvPr id="12" name="TextBox 12"/>
          <p:cNvSpPr txBox="1"/>
          <p:nvPr/>
        </p:nvSpPr>
        <p:spPr>
          <a:xfrm>
            <a:off x="1066800" y="8045561"/>
            <a:ext cx="5600700" cy="2054217"/>
          </a:xfrm>
          <a:prstGeom prst="rect">
            <a:avLst/>
          </a:prstGeom>
        </p:spPr>
        <p:txBody>
          <a:bodyPr wrap="square" lIns="0" tIns="0" rIns="0" bIns="0" rtlCol="0" anchor="t">
            <a:spAutoFit/>
          </a:bodyPr>
          <a:lstStyle/>
          <a:p>
            <a:pPr>
              <a:lnSpc>
                <a:spcPts val="5456"/>
              </a:lnSpc>
            </a:pPr>
            <a:r>
              <a:rPr lang="en-US" sz="3897" dirty="0" err="1">
                <a:solidFill>
                  <a:srgbClr val="0B1320"/>
                </a:solidFill>
                <a:latin typeface="Kollektif"/>
              </a:rPr>
              <a:t>Gunawardna</a:t>
            </a:r>
            <a:r>
              <a:rPr lang="en-US" sz="3897" dirty="0">
                <a:solidFill>
                  <a:srgbClr val="0B1320"/>
                </a:solidFill>
                <a:latin typeface="Kollektif"/>
              </a:rPr>
              <a:t> K.P  IT20298876</a:t>
            </a:r>
          </a:p>
          <a:p>
            <a:pPr>
              <a:lnSpc>
                <a:spcPts val="5456"/>
              </a:lnSpc>
            </a:pPr>
            <a:endParaRPr lang="en-US" sz="3897" dirty="0">
              <a:solidFill>
                <a:srgbClr val="0B1320"/>
              </a:solidFill>
              <a:latin typeface="Kollektif"/>
            </a:endParaRPr>
          </a:p>
        </p:txBody>
      </p:sp>
      <p:sp>
        <p:nvSpPr>
          <p:cNvPr id="13" name="TextBox 13"/>
          <p:cNvSpPr txBox="1"/>
          <p:nvPr/>
        </p:nvSpPr>
        <p:spPr>
          <a:xfrm>
            <a:off x="1066800" y="9321186"/>
            <a:ext cx="3985945" cy="785921"/>
          </a:xfrm>
          <a:prstGeom prst="rect">
            <a:avLst/>
          </a:prstGeom>
        </p:spPr>
        <p:txBody>
          <a:bodyPr lIns="0" tIns="0" rIns="0" bIns="0" rtlCol="0" anchor="t">
            <a:spAutoFit/>
          </a:bodyPr>
          <a:lstStyle/>
          <a:p>
            <a:pPr>
              <a:lnSpc>
                <a:spcPts val="3229"/>
              </a:lnSpc>
            </a:pPr>
            <a:r>
              <a:rPr lang="en-US" sz="2400" dirty="0">
                <a:latin typeface="Kollektif"/>
              </a:rPr>
              <a:t>Data </a:t>
            </a:r>
            <a:r>
              <a:rPr lang="en-US" sz="2400" dirty="0" err="1">
                <a:latin typeface="Kollektif"/>
              </a:rPr>
              <a:t>SCience</a:t>
            </a:r>
            <a:r>
              <a:rPr lang="en-US" sz="2400" dirty="0">
                <a:latin typeface="Kollektif"/>
              </a:rPr>
              <a:t> | 2024</a:t>
            </a:r>
          </a:p>
          <a:p>
            <a:pPr>
              <a:lnSpc>
                <a:spcPts val="3229"/>
              </a:lnSpc>
            </a:pPr>
            <a:endParaRPr lang="en-US" sz="2306" dirty="0">
              <a:solidFill>
                <a:srgbClr val="0B1320"/>
              </a:solidFill>
              <a:latin typeface="Kollektif"/>
            </a:endParaRPr>
          </a:p>
        </p:txBody>
      </p:sp>
      <p:sp>
        <p:nvSpPr>
          <p:cNvPr id="14" name="AutoShape 14"/>
          <p:cNvSpPr/>
          <p:nvPr/>
        </p:nvSpPr>
        <p:spPr>
          <a:xfrm rot="-10402021">
            <a:off x="8874479" y="9297528"/>
            <a:ext cx="9975266" cy="0"/>
          </a:xfrm>
          <a:prstGeom prst="line">
            <a:avLst/>
          </a:prstGeom>
          <a:ln w="38100" cap="flat">
            <a:solidFill>
              <a:srgbClr val="F3F6FA"/>
            </a:solidFill>
            <a:prstDash val="solid"/>
            <a:headEnd type="none" w="sm" len="sm"/>
            <a:tailEnd type="none" w="sm" len="sm"/>
          </a:ln>
        </p:spPr>
        <p:txBody>
          <a:bodyPr/>
          <a:lstStyle/>
          <a:p>
            <a:endParaRPr lang="en-US"/>
          </a:p>
        </p:txBody>
      </p:sp>
      <p:sp>
        <p:nvSpPr>
          <p:cNvPr id="16" name="TextBox 15">
            <a:extLst>
              <a:ext uri="{FF2B5EF4-FFF2-40B4-BE49-F238E27FC236}">
                <a16:creationId xmlns:a16="http://schemas.microsoft.com/office/drawing/2014/main" id="{DDA8828B-8706-74EA-B333-F5177C063289}"/>
              </a:ext>
            </a:extLst>
          </p:cNvPr>
          <p:cNvSpPr txBox="1"/>
          <p:nvPr/>
        </p:nvSpPr>
        <p:spPr>
          <a:xfrm>
            <a:off x="533400" y="2753671"/>
            <a:ext cx="10100708" cy="4031873"/>
          </a:xfrm>
          <a:prstGeom prst="rect">
            <a:avLst/>
          </a:prstGeom>
          <a:noFill/>
        </p:spPr>
        <p:txBody>
          <a:bodyPr wrap="square">
            <a:spAutoFit/>
          </a:bodyPr>
          <a:lstStyle/>
          <a:p>
            <a:r>
              <a:rPr lang="en-US" sz="3200" dirty="0"/>
              <a:t>Hate speech, rooted in bias and animosity toward race, ethnicity, religion, nationality, sexual orientation, gender identity, or similar characteristics, can inflict serious damage by causing emotional distress and alienation in affected communities. Its prevalence is growing across social media, news outlets, and political discourse, where it is often employed to sway public opinion and promote divisive narratives</a:t>
            </a:r>
            <a:r>
              <a:rPr lang="en-US" dirty="0"/>
              <a:t>.</a:t>
            </a:r>
          </a:p>
        </p:txBody>
      </p:sp>
    </p:spTree>
    <p:extLst>
      <p:ext uri="{BB962C8B-B14F-4D97-AF65-F5344CB8AC3E}">
        <p14:creationId xmlns:p14="http://schemas.microsoft.com/office/powerpoint/2010/main" val="792275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547024" y="2310898"/>
            <a:ext cx="6989146" cy="11017126"/>
          </a:xfrm>
          <a:custGeom>
            <a:avLst/>
            <a:gdLst/>
            <a:ahLst/>
            <a:cxnLst/>
            <a:rect l="l" t="t" r="r" b="b"/>
            <a:pathLst>
              <a:path w="6989146" h="1101712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txBody>
          <a:bodyPr/>
          <a:lstStyle/>
          <a:p>
            <a:endParaRPr lang="en-US"/>
          </a:p>
        </p:txBody>
      </p:sp>
      <p:sp>
        <p:nvSpPr>
          <p:cNvPr id="10" name="AutoShape 10"/>
          <p:cNvSpPr/>
          <p:nvPr/>
        </p:nvSpPr>
        <p:spPr>
          <a:xfrm>
            <a:off x="8458200" y="3695700"/>
            <a:ext cx="6614925" cy="0"/>
          </a:xfrm>
          <a:prstGeom prst="line">
            <a:avLst/>
          </a:prstGeom>
          <a:ln w="38100" cap="flat">
            <a:solidFill>
              <a:srgbClr val="0B1320"/>
            </a:solidFill>
            <a:prstDash val="solid"/>
            <a:headEnd type="none" w="sm" len="sm"/>
            <a:tailEnd type="none" w="sm" len="sm"/>
          </a:ln>
        </p:spPr>
        <p:txBody>
          <a:bodyPr/>
          <a:lstStyle/>
          <a:p>
            <a:endParaRPr lang="en-US"/>
          </a:p>
        </p:txBody>
      </p:sp>
      <p:sp>
        <p:nvSpPr>
          <p:cNvPr id="14" name="TextBox 14"/>
          <p:cNvSpPr txBox="1"/>
          <p:nvPr/>
        </p:nvSpPr>
        <p:spPr>
          <a:xfrm>
            <a:off x="1028700" y="2420406"/>
            <a:ext cx="15354300" cy="499624"/>
          </a:xfrm>
          <a:prstGeom prst="rect">
            <a:avLst/>
          </a:prstGeom>
        </p:spPr>
        <p:txBody>
          <a:bodyPr wrap="square" lIns="0" tIns="0" rIns="0" bIns="0" rtlCol="0" anchor="t">
            <a:spAutoFit/>
          </a:bodyPr>
          <a:lstStyle/>
          <a:p>
            <a:pPr algn="just">
              <a:lnSpc>
                <a:spcPts val="4111"/>
              </a:lnSpc>
            </a:pPr>
            <a:r>
              <a:rPr lang="en-US" sz="3200" dirty="0"/>
              <a:t>.</a:t>
            </a:r>
            <a:endParaRPr lang="en-US" sz="3200" b="1" dirty="0">
              <a:solidFill>
                <a:srgbClr val="0B1320"/>
              </a:solidFill>
              <a:latin typeface="Kollektif"/>
            </a:endParaRPr>
          </a:p>
        </p:txBody>
      </p:sp>
      <p:sp>
        <p:nvSpPr>
          <p:cNvPr id="15" name="TextBox 15"/>
          <p:cNvSpPr txBox="1"/>
          <p:nvPr/>
        </p:nvSpPr>
        <p:spPr>
          <a:xfrm>
            <a:off x="9136021" y="5945517"/>
            <a:ext cx="6256379" cy="1565365"/>
          </a:xfrm>
          <a:prstGeom prst="rect">
            <a:avLst/>
          </a:prstGeom>
        </p:spPr>
        <p:txBody>
          <a:bodyPr wrap="square" lIns="0" tIns="0" rIns="0" bIns="0" rtlCol="0" anchor="t">
            <a:spAutoFit/>
          </a:bodyPr>
          <a:lstStyle/>
          <a:p>
            <a:pPr>
              <a:lnSpc>
                <a:spcPts val="6266"/>
              </a:lnSpc>
            </a:pPr>
            <a:r>
              <a:rPr lang="en-US" sz="4800" dirty="0"/>
              <a:t>Explicit Hate Speech</a:t>
            </a:r>
            <a:endParaRPr lang="en-US" sz="4800" dirty="0">
              <a:latin typeface="League Spartan Bold"/>
            </a:endParaRPr>
          </a:p>
          <a:p>
            <a:pPr>
              <a:lnSpc>
                <a:spcPts val="6266"/>
              </a:lnSpc>
            </a:pPr>
            <a:endParaRPr lang="en-US" sz="4476" dirty="0">
              <a:latin typeface="League Spartan Bold"/>
            </a:endParaRPr>
          </a:p>
        </p:txBody>
      </p:sp>
      <p:sp>
        <p:nvSpPr>
          <p:cNvPr id="19" name="TextBox 18">
            <a:extLst>
              <a:ext uri="{FF2B5EF4-FFF2-40B4-BE49-F238E27FC236}">
                <a16:creationId xmlns:a16="http://schemas.microsoft.com/office/drawing/2014/main" id="{982B896E-066A-4034-B92E-5579EB1D3A12}"/>
              </a:ext>
            </a:extLst>
          </p:cNvPr>
          <p:cNvSpPr txBox="1"/>
          <p:nvPr/>
        </p:nvSpPr>
        <p:spPr>
          <a:xfrm>
            <a:off x="1028700" y="7976102"/>
            <a:ext cx="5600700" cy="2054217"/>
          </a:xfrm>
          <a:prstGeom prst="rect">
            <a:avLst/>
          </a:prstGeom>
        </p:spPr>
        <p:txBody>
          <a:bodyPr wrap="square" lIns="0" tIns="0" rIns="0" bIns="0" rtlCol="0" anchor="t">
            <a:spAutoFit/>
          </a:bodyPr>
          <a:lstStyle/>
          <a:p>
            <a:pPr>
              <a:lnSpc>
                <a:spcPts val="5456"/>
              </a:lnSpc>
            </a:pPr>
            <a:r>
              <a:rPr lang="en-US" sz="3897" dirty="0">
                <a:solidFill>
                  <a:schemeClr val="bg1"/>
                </a:solidFill>
                <a:latin typeface="Kollektif"/>
              </a:rPr>
              <a:t>Jayathilaka H.A.D.A.P.M  IT21032738</a:t>
            </a:r>
          </a:p>
          <a:p>
            <a:pPr>
              <a:lnSpc>
                <a:spcPts val="5456"/>
              </a:lnSpc>
            </a:pPr>
            <a:endParaRPr lang="en-US" sz="3897" dirty="0">
              <a:solidFill>
                <a:schemeClr val="bg1"/>
              </a:solidFill>
              <a:latin typeface="Kollektif"/>
            </a:endParaRPr>
          </a:p>
        </p:txBody>
      </p:sp>
      <p:sp>
        <p:nvSpPr>
          <p:cNvPr id="21" name="TextBox 20">
            <a:extLst>
              <a:ext uri="{FF2B5EF4-FFF2-40B4-BE49-F238E27FC236}">
                <a16:creationId xmlns:a16="http://schemas.microsoft.com/office/drawing/2014/main" id="{0AA51554-DCD3-4B55-8A26-12171AF96508}"/>
              </a:ext>
            </a:extLst>
          </p:cNvPr>
          <p:cNvSpPr txBox="1"/>
          <p:nvPr/>
        </p:nvSpPr>
        <p:spPr>
          <a:xfrm>
            <a:off x="1028700" y="9395091"/>
            <a:ext cx="3985945" cy="785921"/>
          </a:xfrm>
          <a:prstGeom prst="rect">
            <a:avLst/>
          </a:prstGeom>
        </p:spPr>
        <p:txBody>
          <a:bodyPr lIns="0" tIns="0" rIns="0" bIns="0" rtlCol="0" anchor="t">
            <a:spAutoFit/>
          </a:bodyPr>
          <a:lstStyle/>
          <a:p>
            <a:pPr>
              <a:lnSpc>
                <a:spcPts val="3229"/>
              </a:lnSpc>
            </a:pPr>
            <a:r>
              <a:rPr lang="en-US" sz="2400" dirty="0">
                <a:solidFill>
                  <a:schemeClr val="bg1"/>
                </a:solidFill>
                <a:latin typeface="Kollektif"/>
              </a:rPr>
              <a:t>Cyber Security | 2024</a:t>
            </a:r>
          </a:p>
          <a:p>
            <a:pPr>
              <a:lnSpc>
                <a:spcPts val="3229"/>
              </a:lnSpc>
            </a:pPr>
            <a:endParaRPr lang="en-US" sz="2306" dirty="0">
              <a:solidFill>
                <a:schemeClr val="bg1"/>
              </a:solidFill>
              <a:latin typeface="Kollektif"/>
            </a:endParaRPr>
          </a:p>
        </p:txBody>
      </p:sp>
      <p:grpSp>
        <p:nvGrpSpPr>
          <p:cNvPr id="20" name="Group 6">
            <a:extLst>
              <a:ext uri="{FF2B5EF4-FFF2-40B4-BE49-F238E27FC236}">
                <a16:creationId xmlns:a16="http://schemas.microsoft.com/office/drawing/2014/main" id="{B281DE7B-1965-5406-976E-46DF90C1E8FD}"/>
              </a:ext>
            </a:extLst>
          </p:cNvPr>
          <p:cNvGrpSpPr/>
          <p:nvPr/>
        </p:nvGrpSpPr>
        <p:grpSpPr>
          <a:xfrm rot="-5400000">
            <a:off x="1139583" y="-122362"/>
            <a:ext cx="7105543" cy="8470309"/>
            <a:chOff x="0" y="0"/>
            <a:chExt cx="979955" cy="2401911"/>
          </a:xfrm>
        </p:grpSpPr>
        <p:sp>
          <p:nvSpPr>
            <p:cNvPr id="22" name="Freeform 7">
              <a:extLst>
                <a:ext uri="{FF2B5EF4-FFF2-40B4-BE49-F238E27FC236}">
                  <a16:creationId xmlns:a16="http://schemas.microsoft.com/office/drawing/2014/main" id="{700937CC-4F3F-332A-3EA4-E11BB88B11A7}"/>
                </a:ext>
              </a:extLst>
            </p:cNvPr>
            <p:cNvSpPr/>
            <p:nvPr/>
          </p:nvSpPr>
          <p:spPr>
            <a:xfrm>
              <a:off x="0" y="0"/>
              <a:ext cx="979955" cy="2401911"/>
            </a:xfrm>
            <a:custGeom>
              <a:avLst/>
              <a:gdLst/>
              <a:ahLst/>
              <a:cxnLst/>
              <a:rect l="l" t="t" r="r" b="b"/>
              <a:pathLst>
                <a:path w="979955" h="2401911">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txBody>
            <a:bodyPr/>
            <a:lstStyle/>
            <a:p>
              <a:endParaRPr lang="en-US"/>
            </a:p>
          </p:txBody>
        </p:sp>
        <p:sp>
          <p:nvSpPr>
            <p:cNvPr id="23" name="TextBox 8">
              <a:extLst>
                <a:ext uri="{FF2B5EF4-FFF2-40B4-BE49-F238E27FC236}">
                  <a16:creationId xmlns:a16="http://schemas.microsoft.com/office/drawing/2014/main" id="{5D2BE55C-0F2C-6B5D-1484-9EA1F296B280}"/>
                </a:ext>
              </a:extLst>
            </p:cNvPr>
            <p:cNvSpPr txBox="1"/>
            <p:nvPr/>
          </p:nvSpPr>
          <p:spPr>
            <a:xfrm>
              <a:off x="0" y="-47625"/>
              <a:ext cx="979955" cy="2449536"/>
            </a:xfrm>
            <a:prstGeom prst="rect">
              <a:avLst/>
            </a:prstGeom>
          </p:spPr>
          <p:txBody>
            <a:bodyPr lIns="50800" tIns="50800" rIns="50800" bIns="50800" rtlCol="0" anchor="ctr"/>
            <a:lstStyle/>
            <a:p>
              <a:pPr algn="ctr">
                <a:lnSpc>
                  <a:spcPts val="2659"/>
                </a:lnSpc>
              </a:pPr>
              <a:endParaRPr/>
            </a:p>
          </p:txBody>
        </p:sp>
      </p:grpSp>
      <p:sp>
        <p:nvSpPr>
          <p:cNvPr id="24" name="AutoShape 10">
            <a:extLst>
              <a:ext uri="{FF2B5EF4-FFF2-40B4-BE49-F238E27FC236}">
                <a16:creationId xmlns:a16="http://schemas.microsoft.com/office/drawing/2014/main" id="{8CEDB0E7-D2AD-1CF9-8CE5-EFDC6FE7B1AA}"/>
              </a:ext>
            </a:extLst>
          </p:cNvPr>
          <p:cNvSpPr/>
          <p:nvPr/>
        </p:nvSpPr>
        <p:spPr>
          <a:xfrm>
            <a:off x="999453" y="1485900"/>
            <a:ext cx="6614925" cy="0"/>
          </a:xfrm>
          <a:prstGeom prst="line">
            <a:avLst/>
          </a:prstGeom>
          <a:ln w="38100" cap="flat">
            <a:solidFill>
              <a:srgbClr val="0B1320"/>
            </a:solidFill>
            <a:prstDash val="solid"/>
            <a:headEnd type="none" w="sm" len="sm"/>
            <a:tailEnd type="none" w="sm" len="sm"/>
          </a:ln>
        </p:spPr>
        <p:txBody>
          <a:bodyPr/>
          <a:lstStyle/>
          <a:p>
            <a:endParaRPr lang="en-US" dirty="0"/>
          </a:p>
        </p:txBody>
      </p:sp>
      <p:sp>
        <p:nvSpPr>
          <p:cNvPr id="25" name="TextBox 15">
            <a:extLst>
              <a:ext uri="{FF2B5EF4-FFF2-40B4-BE49-F238E27FC236}">
                <a16:creationId xmlns:a16="http://schemas.microsoft.com/office/drawing/2014/main" id="{563DDD18-BE25-F0D0-2CB7-2797C25512CB}"/>
              </a:ext>
            </a:extLst>
          </p:cNvPr>
          <p:cNvSpPr txBox="1"/>
          <p:nvPr/>
        </p:nvSpPr>
        <p:spPr>
          <a:xfrm>
            <a:off x="1635616" y="571509"/>
            <a:ext cx="5978762" cy="1565365"/>
          </a:xfrm>
          <a:prstGeom prst="rect">
            <a:avLst/>
          </a:prstGeom>
        </p:spPr>
        <p:txBody>
          <a:bodyPr wrap="square" lIns="0" tIns="0" rIns="0" bIns="0" rtlCol="0" anchor="t">
            <a:spAutoFit/>
          </a:bodyPr>
          <a:lstStyle/>
          <a:p>
            <a:pPr>
              <a:lnSpc>
                <a:spcPts val="6266"/>
              </a:lnSpc>
            </a:pPr>
            <a:r>
              <a:rPr lang="en-US" sz="4800" dirty="0"/>
              <a:t>Explicit Hate Speech</a:t>
            </a:r>
            <a:endParaRPr lang="en-US" sz="4800" dirty="0">
              <a:latin typeface="League Spartan Bold"/>
            </a:endParaRPr>
          </a:p>
          <a:p>
            <a:pPr>
              <a:lnSpc>
                <a:spcPts val="6266"/>
              </a:lnSpc>
            </a:pPr>
            <a:endParaRPr lang="en-US" sz="4476" dirty="0">
              <a:latin typeface="League Spartan Bold"/>
            </a:endParaRPr>
          </a:p>
        </p:txBody>
      </p:sp>
      <p:sp>
        <p:nvSpPr>
          <p:cNvPr id="26" name="TextBox 16">
            <a:extLst>
              <a:ext uri="{FF2B5EF4-FFF2-40B4-BE49-F238E27FC236}">
                <a16:creationId xmlns:a16="http://schemas.microsoft.com/office/drawing/2014/main" id="{086790D1-5140-B799-2887-312CF1EB4E8D}"/>
              </a:ext>
            </a:extLst>
          </p:cNvPr>
          <p:cNvSpPr txBox="1"/>
          <p:nvPr/>
        </p:nvSpPr>
        <p:spPr>
          <a:xfrm>
            <a:off x="768213" y="1659924"/>
            <a:ext cx="7971507" cy="1554272"/>
          </a:xfrm>
          <a:prstGeom prst="rect">
            <a:avLst/>
          </a:prstGeom>
        </p:spPr>
        <p:txBody>
          <a:bodyPr wrap="square" lIns="0" tIns="0" rIns="0" bIns="0" rtlCol="0" anchor="t">
            <a:spAutoFit/>
          </a:bodyPr>
          <a:lstStyle/>
          <a:p>
            <a:pPr algn="just">
              <a:lnSpc>
                <a:spcPts val="4111"/>
              </a:lnSpc>
            </a:pPr>
            <a:r>
              <a:rPr lang="en-US" sz="3200" b="1" dirty="0"/>
              <a:t>Definition</a:t>
            </a:r>
            <a:r>
              <a:rPr lang="en-US" sz="3200" dirty="0"/>
              <a:t>: Direct and overt expressions of hate, often involving cursing, slurs, or highly offensive language</a:t>
            </a:r>
          </a:p>
        </p:txBody>
      </p:sp>
      <p:grpSp>
        <p:nvGrpSpPr>
          <p:cNvPr id="27" name="Group 6">
            <a:extLst>
              <a:ext uri="{FF2B5EF4-FFF2-40B4-BE49-F238E27FC236}">
                <a16:creationId xmlns:a16="http://schemas.microsoft.com/office/drawing/2014/main" id="{016DF23F-B68F-9976-C98A-D2B25EBE9FF2}"/>
              </a:ext>
            </a:extLst>
          </p:cNvPr>
          <p:cNvGrpSpPr/>
          <p:nvPr/>
        </p:nvGrpSpPr>
        <p:grpSpPr>
          <a:xfrm rot="-5400000">
            <a:off x="10119077" y="-182701"/>
            <a:ext cx="7105544" cy="8622708"/>
            <a:chOff x="0" y="0"/>
            <a:chExt cx="979955" cy="2401911"/>
          </a:xfrm>
        </p:grpSpPr>
        <p:sp>
          <p:nvSpPr>
            <p:cNvPr id="28" name="Freeform 7">
              <a:extLst>
                <a:ext uri="{FF2B5EF4-FFF2-40B4-BE49-F238E27FC236}">
                  <a16:creationId xmlns:a16="http://schemas.microsoft.com/office/drawing/2014/main" id="{A2ED1CBA-EF83-B591-07BC-17054E508DB6}"/>
                </a:ext>
              </a:extLst>
            </p:cNvPr>
            <p:cNvSpPr/>
            <p:nvPr/>
          </p:nvSpPr>
          <p:spPr>
            <a:xfrm>
              <a:off x="0" y="0"/>
              <a:ext cx="979955" cy="2401911"/>
            </a:xfrm>
            <a:custGeom>
              <a:avLst/>
              <a:gdLst/>
              <a:ahLst/>
              <a:cxnLst/>
              <a:rect l="l" t="t" r="r" b="b"/>
              <a:pathLst>
                <a:path w="979955" h="2401911">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txBody>
            <a:bodyPr/>
            <a:lstStyle/>
            <a:p>
              <a:endParaRPr lang="en-US"/>
            </a:p>
          </p:txBody>
        </p:sp>
        <p:sp>
          <p:nvSpPr>
            <p:cNvPr id="29" name="TextBox 8">
              <a:extLst>
                <a:ext uri="{FF2B5EF4-FFF2-40B4-BE49-F238E27FC236}">
                  <a16:creationId xmlns:a16="http://schemas.microsoft.com/office/drawing/2014/main" id="{C7D972EA-5E5A-3A57-1BB3-1C0D036EEAF5}"/>
                </a:ext>
              </a:extLst>
            </p:cNvPr>
            <p:cNvSpPr txBox="1"/>
            <p:nvPr/>
          </p:nvSpPr>
          <p:spPr>
            <a:xfrm>
              <a:off x="0" y="-47625"/>
              <a:ext cx="979955" cy="2449536"/>
            </a:xfrm>
            <a:prstGeom prst="rect">
              <a:avLst/>
            </a:prstGeom>
          </p:spPr>
          <p:txBody>
            <a:bodyPr lIns="50800" tIns="50800" rIns="50800" bIns="50800" rtlCol="0" anchor="ctr"/>
            <a:lstStyle/>
            <a:p>
              <a:pPr algn="ctr">
                <a:lnSpc>
                  <a:spcPts val="2659"/>
                </a:lnSpc>
              </a:pPr>
              <a:endParaRPr/>
            </a:p>
          </p:txBody>
        </p:sp>
      </p:grpSp>
      <p:sp>
        <p:nvSpPr>
          <p:cNvPr id="30" name="AutoShape 10">
            <a:extLst>
              <a:ext uri="{FF2B5EF4-FFF2-40B4-BE49-F238E27FC236}">
                <a16:creationId xmlns:a16="http://schemas.microsoft.com/office/drawing/2014/main" id="{6E232A70-A4F3-1FF4-F828-A2532FF5135E}"/>
              </a:ext>
            </a:extLst>
          </p:cNvPr>
          <p:cNvSpPr/>
          <p:nvPr/>
        </p:nvSpPr>
        <p:spPr>
          <a:xfrm flipV="1">
            <a:off x="10521387" y="1534972"/>
            <a:ext cx="6440426" cy="42424"/>
          </a:xfrm>
          <a:prstGeom prst="line">
            <a:avLst/>
          </a:prstGeom>
          <a:ln w="38100" cap="flat">
            <a:solidFill>
              <a:srgbClr val="0B1320"/>
            </a:solidFill>
            <a:prstDash val="solid"/>
            <a:headEnd type="none" w="sm" len="sm"/>
            <a:tailEnd type="none" w="sm" len="sm"/>
          </a:ln>
        </p:spPr>
        <p:txBody>
          <a:bodyPr/>
          <a:lstStyle/>
          <a:p>
            <a:endParaRPr lang="en-US"/>
          </a:p>
        </p:txBody>
      </p:sp>
      <p:sp>
        <p:nvSpPr>
          <p:cNvPr id="31" name="TextBox 15">
            <a:extLst>
              <a:ext uri="{FF2B5EF4-FFF2-40B4-BE49-F238E27FC236}">
                <a16:creationId xmlns:a16="http://schemas.microsoft.com/office/drawing/2014/main" id="{F8E399B7-0849-9FBD-46D6-4B30DE63FFED}"/>
              </a:ext>
            </a:extLst>
          </p:cNvPr>
          <p:cNvSpPr txBox="1"/>
          <p:nvPr/>
        </p:nvSpPr>
        <p:spPr>
          <a:xfrm>
            <a:off x="10830816" y="740657"/>
            <a:ext cx="5821568" cy="1565365"/>
          </a:xfrm>
          <a:prstGeom prst="rect">
            <a:avLst/>
          </a:prstGeom>
        </p:spPr>
        <p:txBody>
          <a:bodyPr wrap="square" lIns="0" tIns="0" rIns="0" bIns="0" rtlCol="0" anchor="t">
            <a:spAutoFit/>
          </a:bodyPr>
          <a:lstStyle/>
          <a:p>
            <a:pPr>
              <a:lnSpc>
                <a:spcPts val="6266"/>
              </a:lnSpc>
            </a:pPr>
            <a:r>
              <a:rPr lang="en-US" sz="4800" dirty="0"/>
              <a:t>Implicit Hate Speech</a:t>
            </a:r>
            <a:endParaRPr lang="en-US" sz="4800" dirty="0">
              <a:latin typeface="League Spartan Bold"/>
            </a:endParaRPr>
          </a:p>
          <a:p>
            <a:pPr>
              <a:lnSpc>
                <a:spcPts val="6266"/>
              </a:lnSpc>
            </a:pPr>
            <a:endParaRPr lang="en-US" sz="4476" dirty="0">
              <a:latin typeface="League Spartan Bold"/>
            </a:endParaRPr>
          </a:p>
        </p:txBody>
      </p:sp>
      <p:sp>
        <p:nvSpPr>
          <p:cNvPr id="32" name="TextBox 16">
            <a:extLst>
              <a:ext uri="{FF2B5EF4-FFF2-40B4-BE49-F238E27FC236}">
                <a16:creationId xmlns:a16="http://schemas.microsoft.com/office/drawing/2014/main" id="{EA4EA340-E796-F04C-D3FE-553D4D6D08AA}"/>
              </a:ext>
            </a:extLst>
          </p:cNvPr>
          <p:cNvSpPr txBox="1"/>
          <p:nvPr/>
        </p:nvSpPr>
        <p:spPr>
          <a:xfrm>
            <a:off x="9753600" y="1659926"/>
            <a:ext cx="7519558" cy="2605842"/>
          </a:xfrm>
          <a:prstGeom prst="rect">
            <a:avLst/>
          </a:prstGeom>
        </p:spPr>
        <p:txBody>
          <a:bodyPr wrap="square" lIns="0" tIns="0" rIns="0" bIns="0" rtlCol="0" anchor="t">
            <a:spAutoFit/>
          </a:bodyPr>
          <a:lstStyle/>
          <a:p>
            <a:pPr algn="just">
              <a:lnSpc>
                <a:spcPts val="4111"/>
              </a:lnSpc>
            </a:pPr>
            <a:r>
              <a:rPr lang="en-US" sz="3200" b="1" dirty="0"/>
              <a:t>Definition</a:t>
            </a:r>
            <a:r>
              <a:rPr lang="en-US" sz="3200" dirty="0"/>
              <a:t>: Subtle or coded hate speech that conveys discriminatory or offensive messages without using overtly hateful language. It can involve sarcasm, dog whistles, or context-dependent offensive statements.</a:t>
            </a:r>
          </a:p>
        </p:txBody>
      </p:sp>
      <p:sp>
        <p:nvSpPr>
          <p:cNvPr id="34" name="TextBox 33">
            <a:extLst>
              <a:ext uri="{FF2B5EF4-FFF2-40B4-BE49-F238E27FC236}">
                <a16:creationId xmlns:a16="http://schemas.microsoft.com/office/drawing/2014/main" id="{7B917B46-9CE4-DDB7-380F-4F9D386853B3}"/>
              </a:ext>
            </a:extLst>
          </p:cNvPr>
          <p:cNvSpPr txBox="1"/>
          <p:nvPr/>
        </p:nvSpPr>
        <p:spPr>
          <a:xfrm>
            <a:off x="768213" y="3860272"/>
            <a:ext cx="7882236" cy="3600986"/>
          </a:xfrm>
          <a:prstGeom prst="rect">
            <a:avLst/>
          </a:prstGeom>
          <a:noFill/>
        </p:spPr>
        <p:txBody>
          <a:bodyPr wrap="square">
            <a:spAutoFit/>
          </a:bodyPr>
          <a:lstStyle/>
          <a:p>
            <a:r>
              <a:rPr lang="en-US" sz="3200" b="1" dirty="0"/>
              <a:t>Example</a:t>
            </a:r>
          </a:p>
          <a:p>
            <a:endParaRPr lang="en-US" sz="2800" dirty="0"/>
          </a:p>
          <a:p>
            <a:pPr marL="457200" indent="-457200">
              <a:buFont typeface="Wingdings" panose="05000000000000000000" pitchFamily="2" charset="2"/>
              <a:buChar char="§"/>
            </a:pPr>
            <a:r>
              <a:rPr lang="en-US" sz="2800" dirty="0"/>
              <a:t>"You're such a useless piece of shit, nobody will ever care about you.“</a:t>
            </a:r>
          </a:p>
          <a:p>
            <a:pPr marL="457200" indent="-457200">
              <a:buFont typeface="Wingdings" panose="05000000000000000000" pitchFamily="2" charset="2"/>
              <a:buChar char="§"/>
            </a:pPr>
            <a:r>
              <a:rPr lang="en-US" sz="2800" dirty="0"/>
              <a:t>"I don't give a damn what you think, you're just a dumb bitch."</a:t>
            </a:r>
          </a:p>
          <a:p>
            <a:endParaRPr lang="en-US" sz="2800" dirty="0"/>
          </a:p>
          <a:p>
            <a:endParaRPr lang="en-US" sz="2800" dirty="0"/>
          </a:p>
        </p:txBody>
      </p:sp>
      <p:sp>
        <p:nvSpPr>
          <p:cNvPr id="38" name="TextBox 37">
            <a:extLst>
              <a:ext uri="{FF2B5EF4-FFF2-40B4-BE49-F238E27FC236}">
                <a16:creationId xmlns:a16="http://schemas.microsoft.com/office/drawing/2014/main" id="{56FEEA80-C7BA-F05F-618D-5920BE4F174D}"/>
              </a:ext>
            </a:extLst>
          </p:cNvPr>
          <p:cNvSpPr txBox="1"/>
          <p:nvPr/>
        </p:nvSpPr>
        <p:spPr>
          <a:xfrm>
            <a:off x="10210800" y="4471371"/>
            <a:ext cx="7308986" cy="2739211"/>
          </a:xfrm>
          <a:prstGeom prst="rect">
            <a:avLst/>
          </a:prstGeom>
          <a:noFill/>
        </p:spPr>
        <p:txBody>
          <a:bodyPr wrap="square">
            <a:spAutoFit/>
          </a:bodyPr>
          <a:lstStyle/>
          <a:p>
            <a:r>
              <a:rPr lang="en-US" sz="3200" b="1" dirty="0"/>
              <a:t>Example</a:t>
            </a:r>
          </a:p>
          <a:p>
            <a:endParaRPr lang="en-US" sz="2800" dirty="0"/>
          </a:p>
          <a:p>
            <a:pPr marL="457200" indent="-457200">
              <a:buFont typeface="Wingdings" panose="05000000000000000000" pitchFamily="2" charset="2"/>
              <a:buChar char="§"/>
            </a:pPr>
            <a:r>
              <a:rPr lang="en-US" sz="2800" dirty="0"/>
              <a:t>"People like you should be wiped off the planet."</a:t>
            </a:r>
          </a:p>
          <a:p>
            <a:pPr marL="457200" indent="-457200">
              <a:buFont typeface="Wingdings" panose="05000000000000000000" pitchFamily="2" charset="2"/>
              <a:buChar char="§"/>
            </a:pPr>
            <a:r>
              <a:rPr lang="en-US" sz="2800" dirty="0"/>
              <a:t>"Women are only good for cooking and cleaning, nothing more."</a:t>
            </a:r>
          </a:p>
        </p:txBody>
      </p:sp>
    </p:spTree>
    <p:extLst>
      <p:ext uri="{BB962C8B-B14F-4D97-AF65-F5344CB8AC3E}">
        <p14:creationId xmlns:p14="http://schemas.microsoft.com/office/powerpoint/2010/main" val="114722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flipH="1">
            <a:off x="-2623119" y="-2629198"/>
            <a:ext cx="6656198" cy="5258396"/>
          </a:xfrm>
          <a:custGeom>
            <a:avLst/>
            <a:gdLst/>
            <a:ahLst/>
            <a:cxnLst/>
            <a:rect l="l" t="t" r="r" b="b"/>
            <a:pathLst>
              <a:path w="6656198" h="5258396">
                <a:moveTo>
                  <a:pt x="6656198" y="0"/>
                </a:moveTo>
                <a:lnTo>
                  <a:pt x="0" y="0"/>
                </a:lnTo>
                <a:lnTo>
                  <a:pt x="0" y="5258396"/>
                </a:lnTo>
                <a:lnTo>
                  <a:pt x="6656198" y="5258396"/>
                </a:lnTo>
                <a:lnTo>
                  <a:pt x="6656198"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rot="-6078968">
            <a:off x="7178993" y="5215803"/>
            <a:ext cx="1786066" cy="9943550"/>
            <a:chOff x="0" y="0"/>
            <a:chExt cx="470404" cy="2618877"/>
          </a:xfrm>
        </p:grpSpPr>
        <p:sp>
          <p:nvSpPr>
            <p:cNvPr id="5" name="Freeform 5"/>
            <p:cNvSpPr/>
            <p:nvPr/>
          </p:nvSpPr>
          <p:spPr>
            <a:xfrm>
              <a:off x="0" y="0"/>
              <a:ext cx="470404" cy="2618877"/>
            </a:xfrm>
            <a:custGeom>
              <a:avLst/>
              <a:gdLst/>
              <a:ahLst/>
              <a:cxnLst/>
              <a:rect l="l" t="t" r="r" b="b"/>
              <a:pathLst>
                <a:path w="470404" h="2618877">
                  <a:moveTo>
                    <a:pt x="0" y="0"/>
                  </a:moveTo>
                  <a:lnTo>
                    <a:pt x="470404" y="0"/>
                  </a:lnTo>
                  <a:lnTo>
                    <a:pt x="470404" y="2618877"/>
                  </a:lnTo>
                  <a:lnTo>
                    <a:pt x="0" y="2618877"/>
                  </a:lnTo>
                  <a:close/>
                </a:path>
              </a:pathLst>
            </a:custGeom>
            <a:solidFill>
              <a:srgbClr val="497183"/>
            </a:solidFill>
          </p:spPr>
          <p:txBody>
            <a:bodyPr/>
            <a:lstStyle/>
            <a:p>
              <a:endParaRPr lang="en-US"/>
            </a:p>
          </p:txBody>
        </p:sp>
        <p:sp>
          <p:nvSpPr>
            <p:cNvPr id="6" name="TextBox 6"/>
            <p:cNvSpPr txBox="1"/>
            <p:nvPr/>
          </p:nvSpPr>
          <p:spPr>
            <a:xfrm>
              <a:off x="0" y="-47625"/>
              <a:ext cx="470404" cy="266650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2655168">
            <a:off x="10858089" y="3483322"/>
            <a:ext cx="15424018" cy="7204084"/>
            <a:chOff x="0" y="-47625"/>
            <a:chExt cx="4062293" cy="1897372"/>
          </a:xfrm>
        </p:grpSpPr>
        <p:sp>
          <p:nvSpPr>
            <p:cNvPr id="8" name="Freeform 8"/>
            <p:cNvSpPr/>
            <p:nvPr/>
          </p:nvSpPr>
          <p:spPr>
            <a:xfrm>
              <a:off x="0" y="0"/>
              <a:ext cx="4062293" cy="1849747"/>
            </a:xfrm>
            <a:custGeom>
              <a:avLst/>
              <a:gdLst/>
              <a:ahLst/>
              <a:cxnLst/>
              <a:rect l="l" t="t" r="r" b="b"/>
              <a:pathLst>
                <a:path w="4062293" h="1849747">
                  <a:moveTo>
                    <a:pt x="0" y="0"/>
                  </a:moveTo>
                  <a:lnTo>
                    <a:pt x="4062293" y="0"/>
                  </a:lnTo>
                  <a:lnTo>
                    <a:pt x="4062293" y="1849747"/>
                  </a:lnTo>
                  <a:lnTo>
                    <a:pt x="0" y="1849747"/>
                  </a:lnTo>
                  <a:close/>
                </a:path>
              </a:pathLst>
            </a:custGeom>
            <a:solidFill>
              <a:srgbClr val="0B1320"/>
            </a:solidFill>
          </p:spPr>
          <p:txBody>
            <a:bodyPr/>
            <a:lstStyle/>
            <a:p>
              <a:endParaRPr lang="en-US" dirty="0"/>
            </a:p>
          </p:txBody>
        </p:sp>
        <p:sp>
          <p:nvSpPr>
            <p:cNvPr id="9" name="TextBox 9"/>
            <p:cNvSpPr txBox="1"/>
            <p:nvPr/>
          </p:nvSpPr>
          <p:spPr>
            <a:xfrm>
              <a:off x="0" y="-47625"/>
              <a:ext cx="4062293" cy="189737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flipV="1">
            <a:off x="8311124" y="-2212585"/>
            <a:ext cx="11205779" cy="10911627"/>
          </a:xfrm>
          <a:custGeom>
            <a:avLst/>
            <a:gdLst/>
            <a:ahLst/>
            <a:cxnLst/>
            <a:rect l="l" t="t" r="r" b="b"/>
            <a:pathLst>
              <a:path w="11205779" h="10911627">
                <a:moveTo>
                  <a:pt x="0" y="10911628"/>
                </a:moveTo>
                <a:lnTo>
                  <a:pt x="11205779" y="10911628"/>
                </a:lnTo>
                <a:lnTo>
                  <a:pt x="11205779" y="0"/>
                </a:lnTo>
                <a:lnTo>
                  <a:pt x="0" y="0"/>
                </a:lnTo>
                <a:lnTo>
                  <a:pt x="0" y="10911628"/>
                </a:lnTo>
                <a:close/>
              </a:path>
            </a:pathLst>
          </a:custGeom>
          <a:blipFill>
            <a:blip r:embed="rId4">
              <a:alphaModFix amt="65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838200" y="1214330"/>
            <a:ext cx="17668806" cy="1385059"/>
          </a:xfrm>
          <a:prstGeom prst="rect">
            <a:avLst/>
          </a:prstGeom>
        </p:spPr>
        <p:txBody>
          <a:bodyPr wrap="square" lIns="0" tIns="0" rIns="0" bIns="0" rtlCol="0" anchor="t">
            <a:spAutoFit/>
          </a:bodyPr>
          <a:lstStyle/>
          <a:p>
            <a:pPr>
              <a:lnSpc>
                <a:spcPts val="11536"/>
              </a:lnSpc>
            </a:pPr>
            <a:r>
              <a:rPr lang="en-US" sz="8240" dirty="0">
                <a:solidFill>
                  <a:srgbClr val="0B1320"/>
                </a:solidFill>
                <a:latin typeface="League Spartan Bold"/>
              </a:rPr>
              <a:t>Hate speech in secure documentation </a:t>
            </a:r>
          </a:p>
        </p:txBody>
      </p:sp>
      <p:sp>
        <p:nvSpPr>
          <p:cNvPr id="12" name="TextBox 12"/>
          <p:cNvSpPr txBox="1"/>
          <p:nvPr/>
        </p:nvSpPr>
        <p:spPr>
          <a:xfrm>
            <a:off x="13716000" y="7653635"/>
            <a:ext cx="4191000" cy="2054217"/>
          </a:xfrm>
          <a:prstGeom prst="rect">
            <a:avLst/>
          </a:prstGeom>
        </p:spPr>
        <p:txBody>
          <a:bodyPr wrap="square" lIns="0" tIns="0" rIns="0" bIns="0" rtlCol="0" anchor="t">
            <a:spAutoFit/>
          </a:bodyPr>
          <a:lstStyle/>
          <a:p>
            <a:pPr>
              <a:lnSpc>
                <a:spcPts val="5456"/>
              </a:lnSpc>
            </a:pPr>
            <a:r>
              <a:rPr lang="en-US" sz="3897" dirty="0" err="1">
                <a:solidFill>
                  <a:schemeClr val="bg1"/>
                </a:solidFill>
                <a:latin typeface="Kollektif"/>
              </a:rPr>
              <a:t>Gunawardna</a:t>
            </a:r>
            <a:r>
              <a:rPr lang="en-US" sz="3897" dirty="0">
                <a:solidFill>
                  <a:schemeClr val="bg1"/>
                </a:solidFill>
                <a:latin typeface="Kollektif"/>
              </a:rPr>
              <a:t> K.P  IT20298876</a:t>
            </a:r>
          </a:p>
          <a:p>
            <a:pPr>
              <a:lnSpc>
                <a:spcPts val="5456"/>
              </a:lnSpc>
            </a:pPr>
            <a:endParaRPr lang="en-US" sz="3897" dirty="0">
              <a:solidFill>
                <a:srgbClr val="0B1320"/>
              </a:solidFill>
              <a:latin typeface="Kollektif"/>
            </a:endParaRPr>
          </a:p>
        </p:txBody>
      </p:sp>
      <p:sp>
        <p:nvSpPr>
          <p:cNvPr id="13" name="TextBox 13"/>
          <p:cNvSpPr txBox="1"/>
          <p:nvPr/>
        </p:nvSpPr>
        <p:spPr>
          <a:xfrm>
            <a:off x="13248564" y="9321186"/>
            <a:ext cx="4429836" cy="785921"/>
          </a:xfrm>
          <a:prstGeom prst="rect">
            <a:avLst/>
          </a:prstGeom>
        </p:spPr>
        <p:txBody>
          <a:bodyPr wrap="square" lIns="0" tIns="0" rIns="0" bIns="0" rtlCol="0" anchor="t">
            <a:spAutoFit/>
          </a:bodyPr>
          <a:lstStyle/>
          <a:p>
            <a:pPr>
              <a:lnSpc>
                <a:spcPts val="3229"/>
              </a:lnSpc>
            </a:pPr>
            <a:r>
              <a:rPr lang="en-US" sz="2400" dirty="0">
                <a:solidFill>
                  <a:schemeClr val="bg1"/>
                </a:solidFill>
                <a:latin typeface="Kollektif"/>
              </a:rPr>
              <a:t>Data Science| 2024</a:t>
            </a:r>
          </a:p>
          <a:p>
            <a:pPr>
              <a:lnSpc>
                <a:spcPts val="3229"/>
              </a:lnSpc>
            </a:pPr>
            <a:endParaRPr lang="en-US" sz="2306" dirty="0">
              <a:solidFill>
                <a:schemeClr val="bg1"/>
              </a:solidFill>
              <a:latin typeface="Kollektif"/>
            </a:endParaRPr>
          </a:p>
        </p:txBody>
      </p:sp>
      <p:sp>
        <p:nvSpPr>
          <p:cNvPr id="14" name="AutoShape 14"/>
          <p:cNvSpPr/>
          <p:nvPr/>
        </p:nvSpPr>
        <p:spPr>
          <a:xfrm rot="-10402021">
            <a:off x="8874479" y="9297528"/>
            <a:ext cx="9975266" cy="0"/>
          </a:xfrm>
          <a:prstGeom prst="line">
            <a:avLst/>
          </a:prstGeom>
          <a:ln w="38100" cap="flat">
            <a:solidFill>
              <a:srgbClr val="F3F6FA"/>
            </a:solidFill>
            <a:prstDash val="solid"/>
            <a:headEnd type="none" w="sm" len="sm"/>
            <a:tailEnd type="none" w="sm" len="sm"/>
          </a:ln>
        </p:spPr>
        <p:txBody>
          <a:bodyPr/>
          <a:lstStyle/>
          <a:p>
            <a:endParaRPr lang="en-US" dirty="0"/>
          </a:p>
        </p:txBody>
      </p:sp>
      <p:sp>
        <p:nvSpPr>
          <p:cNvPr id="16" name="TextBox 15">
            <a:extLst>
              <a:ext uri="{FF2B5EF4-FFF2-40B4-BE49-F238E27FC236}">
                <a16:creationId xmlns:a16="http://schemas.microsoft.com/office/drawing/2014/main" id="{DDA8828B-8706-74EA-B333-F5177C063289}"/>
              </a:ext>
            </a:extLst>
          </p:cNvPr>
          <p:cNvSpPr txBox="1"/>
          <p:nvPr/>
        </p:nvSpPr>
        <p:spPr>
          <a:xfrm>
            <a:off x="152401" y="2728909"/>
            <a:ext cx="12654240" cy="7171194"/>
          </a:xfrm>
          <a:prstGeom prst="rect">
            <a:avLst/>
          </a:prstGeom>
          <a:noFill/>
        </p:spPr>
        <p:txBody>
          <a:bodyPr wrap="square">
            <a:spAutoFit/>
          </a:bodyPr>
          <a:lstStyle/>
          <a:p>
            <a:pPr marL="457200" indent="-457200">
              <a:buFont typeface="Wingdings" panose="05000000000000000000" pitchFamily="2" charset="2"/>
              <a:buChar char="v"/>
            </a:pPr>
            <a:r>
              <a:rPr lang="en-US" sz="3200" b="1" dirty="0"/>
              <a:t>Military Intelligence Communication - </a:t>
            </a:r>
            <a:r>
              <a:rPr lang="en-US" sz="2800" dirty="0"/>
              <a:t>secure communication between military officials during an international conflict. These communications could include briefings, reports, or real-time messages. It may contain offensive, derogatory, or harmful language targeted at specific groups, nationalities, or individuals within these documents.  (</a:t>
            </a:r>
            <a:r>
              <a:rPr lang="en-US" sz="2800" dirty="0">
                <a:effectLst/>
                <a:latin typeface="Aptos" panose="020B0004020202020204" pitchFamily="34" charset="0"/>
                <a:ea typeface="Aptos" panose="020B0004020202020204" pitchFamily="34" charset="0"/>
                <a:cs typeface="Iskoola Pota" panose="02020603050405030304" pitchFamily="18" charset="0"/>
              </a:rPr>
              <a:t>share classified intelligence report</a:t>
            </a:r>
            <a:r>
              <a:rPr lang="en-US" sz="2800" dirty="0">
                <a:latin typeface="Aptos" panose="020B0004020202020204" pitchFamily="34" charset="0"/>
                <a:ea typeface="Aptos" panose="020B0004020202020204" pitchFamily="34" charset="0"/>
                <a:cs typeface="Iskoola Pota" panose="02020603050405030304" pitchFamily="18" charset="0"/>
              </a:rPr>
              <a:t>)</a:t>
            </a:r>
            <a:endParaRPr lang="en-US" sz="2800" dirty="0"/>
          </a:p>
          <a:p>
            <a:pPr marL="457200" indent="-457200">
              <a:buFont typeface="Wingdings" panose="05000000000000000000" pitchFamily="2" charset="2"/>
              <a:buChar char="v"/>
            </a:pPr>
            <a:endParaRPr lang="en-US" sz="2800" b="1" dirty="0"/>
          </a:p>
          <a:p>
            <a:pPr marL="457200" indent="-457200">
              <a:buFont typeface="Wingdings" panose="05000000000000000000" pitchFamily="2" charset="2"/>
              <a:buChar char="v"/>
            </a:pPr>
            <a:r>
              <a:rPr lang="en-US" sz="3200" b="1" dirty="0"/>
              <a:t>Diplomatic Cable Communications in International Relations - </a:t>
            </a:r>
            <a:r>
              <a:rPr lang="en-US" sz="2800" dirty="0"/>
              <a:t>In the realm of diplomacy, secure communication channels are used for the exchange of sensitive information between governments or diplomatic missions. (</a:t>
            </a:r>
            <a:r>
              <a:rPr lang="en-US" sz="2800" dirty="0">
                <a:effectLst/>
                <a:latin typeface="Aptos" panose="020B0004020202020204" pitchFamily="34" charset="0"/>
                <a:ea typeface="Aptos" panose="020B0004020202020204" pitchFamily="34" charset="0"/>
                <a:cs typeface="Iskoola Pota" panose="02020603050405030304" pitchFamily="18" charset="0"/>
              </a:rPr>
              <a:t>A diplomatic cable is being securely transferred between two embassies, containing updates on a conflict or trade negotiations between their respective nations)</a:t>
            </a:r>
            <a:endParaRPr lang="en-US" sz="2800" dirty="0"/>
          </a:p>
          <a:p>
            <a:pPr marL="457200" indent="-457200">
              <a:buFont typeface="Wingdings" panose="05000000000000000000" pitchFamily="2" charset="2"/>
              <a:buChar char="v"/>
            </a:pPr>
            <a:endParaRPr lang="en-US" sz="2800" b="1" dirty="0"/>
          </a:p>
          <a:p>
            <a:pPr marL="457200" indent="-457200">
              <a:buFont typeface="Wingdings" panose="05000000000000000000" pitchFamily="2" charset="2"/>
              <a:buChar char="v"/>
            </a:pPr>
            <a:r>
              <a:rPr lang="en-US" sz="3200" b="1" dirty="0"/>
              <a:t>Script and Content Review in the Entertainment Industry </a:t>
            </a:r>
            <a:r>
              <a:rPr lang="en-US" sz="2800" b="1" dirty="0"/>
              <a:t>- </a:t>
            </a:r>
            <a:r>
              <a:rPr lang="en-US" sz="2800" dirty="0"/>
              <a:t>In the entertainment industry, especially in film, television, and online content creation, hate speech detection can be vital during the review and approval processes of scripts, screenplays, or any public statements made by celebrities.</a:t>
            </a:r>
            <a:endParaRPr lang="en-US" sz="2800" b="1" dirty="0"/>
          </a:p>
        </p:txBody>
      </p:sp>
    </p:spTree>
    <p:extLst>
      <p:ext uri="{BB962C8B-B14F-4D97-AF65-F5344CB8AC3E}">
        <p14:creationId xmlns:p14="http://schemas.microsoft.com/office/powerpoint/2010/main" val="726653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1872" y="7729004"/>
            <a:ext cx="19665504" cy="3910163"/>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0B1320"/>
            </a:solidFill>
          </p:spPr>
          <p:txBody>
            <a:bodyPr/>
            <a:lstStyle/>
            <a:p>
              <a:endParaRPr lang="en-US"/>
            </a:p>
          </p:txBody>
        </p:sp>
        <p:sp>
          <p:nvSpPr>
            <p:cNvPr id="4" name="TextBox 4"/>
            <p:cNvSpPr txBox="1"/>
            <p:nvPr/>
          </p:nvSpPr>
          <p:spPr>
            <a:xfrm>
              <a:off x="0" y="-47625"/>
              <a:ext cx="5179392" cy="86640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txBody>
          <a:bodyPr/>
          <a:lstStyle/>
          <a:p>
            <a:endParaRPr lang="en-US"/>
          </a:p>
        </p:txBody>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497183"/>
            </a:solidFill>
          </p:spPr>
          <p:txBody>
            <a:bodyPr/>
            <a:lstStyle/>
            <a:p>
              <a:endParaRPr lang="en-US"/>
            </a:p>
          </p:txBody>
        </p:sp>
        <p:sp>
          <p:nvSpPr>
            <p:cNvPr id="8" name="TextBox 8"/>
            <p:cNvSpPr txBox="1"/>
            <p:nvPr/>
          </p:nvSpPr>
          <p:spPr>
            <a:xfrm>
              <a:off x="0" y="-47625"/>
              <a:ext cx="2441885" cy="105531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4648650">
            <a:off x="11970985" y="-2053884"/>
            <a:ext cx="4632681" cy="5258396"/>
          </a:xfrm>
          <a:custGeom>
            <a:avLst/>
            <a:gdLst/>
            <a:ahLst/>
            <a:cxnLst/>
            <a:rect l="l" t="t" r="r" b="b"/>
            <a:pathLst>
              <a:path w="4632681" h="5258396">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r="-43679"/>
            </a:stretch>
          </a:blipFill>
        </p:spPr>
        <p:txBody>
          <a:bodyPr/>
          <a:lstStyle/>
          <a:p>
            <a:endParaRPr lang="en-US"/>
          </a:p>
        </p:txBody>
      </p:sp>
      <p:sp>
        <p:nvSpPr>
          <p:cNvPr id="13" name="TextBox 13"/>
          <p:cNvSpPr txBox="1"/>
          <p:nvPr/>
        </p:nvSpPr>
        <p:spPr>
          <a:xfrm>
            <a:off x="1034181" y="975081"/>
            <a:ext cx="9485505" cy="1060034"/>
          </a:xfrm>
          <a:prstGeom prst="rect">
            <a:avLst/>
          </a:prstGeom>
        </p:spPr>
        <p:txBody>
          <a:bodyPr lIns="0" tIns="0" rIns="0" bIns="0" rtlCol="0" anchor="t">
            <a:spAutoFit/>
          </a:bodyPr>
          <a:lstStyle/>
          <a:p>
            <a:pPr>
              <a:lnSpc>
                <a:spcPts val="8133"/>
              </a:lnSpc>
            </a:pPr>
            <a:r>
              <a:rPr lang="en-US" sz="8299" dirty="0">
                <a:solidFill>
                  <a:srgbClr val="0B1320"/>
                </a:solidFill>
                <a:latin typeface="League Spartan Bold"/>
              </a:rPr>
              <a:t>Advantage  </a:t>
            </a:r>
          </a:p>
        </p:txBody>
      </p:sp>
      <p:sp>
        <p:nvSpPr>
          <p:cNvPr id="18" name="TextBox 18"/>
          <p:cNvSpPr txBox="1"/>
          <p:nvPr/>
        </p:nvSpPr>
        <p:spPr>
          <a:xfrm>
            <a:off x="1924298" y="2518188"/>
            <a:ext cx="13546217" cy="4680897"/>
          </a:xfrm>
          <a:prstGeom prst="rect">
            <a:avLst/>
          </a:prstGeom>
        </p:spPr>
        <p:txBody>
          <a:bodyPr wrap="square" lIns="0" tIns="0" rIns="0" bIns="0" rtlCol="0" anchor="t">
            <a:spAutoFit/>
          </a:bodyPr>
          <a:lstStyle/>
          <a:p>
            <a:pPr marL="457200" indent="-457200">
              <a:buFont typeface="Wingdings" panose="05000000000000000000" pitchFamily="2" charset="2"/>
              <a:buChar char="ü"/>
            </a:pPr>
            <a:r>
              <a:rPr lang="en-US" sz="3200" dirty="0"/>
              <a:t>Detecting and filtering out hate speech helps in maintaining a safe and respectful environment within secure documents and communications</a:t>
            </a:r>
          </a:p>
          <a:p>
            <a:pPr marL="457200" indent="-457200">
              <a:buFont typeface="Wingdings" panose="05000000000000000000" pitchFamily="2" charset="2"/>
              <a:buChar char="ü"/>
            </a:pPr>
            <a:endParaRPr lang="en-US" sz="3200" dirty="0"/>
          </a:p>
          <a:p>
            <a:pPr marL="457200" indent="-457200">
              <a:buFont typeface="Wingdings" panose="05000000000000000000" pitchFamily="2" charset="2"/>
              <a:buChar char="ü"/>
            </a:pPr>
            <a:r>
              <a:rPr lang="en-US" sz="3200" dirty="0"/>
              <a:t>can prevent the spread of false or misleading information that could exacerbate tensions or conflict.</a:t>
            </a:r>
          </a:p>
          <a:p>
            <a:pPr marL="457200" indent="-457200">
              <a:buFont typeface="Wingdings" panose="05000000000000000000" pitchFamily="2" charset="2"/>
              <a:buChar char="ü"/>
            </a:pPr>
            <a:endParaRPr lang="en-US" sz="3200" dirty="0"/>
          </a:p>
          <a:p>
            <a:pPr marL="457200" indent="-457200">
              <a:buFont typeface="Wingdings" panose="05000000000000000000" pitchFamily="2" charset="2"/>
              <a:buChar char="ü"/>
            </a:pPr>
            <a:r>
              <a:rPr lang="en-US" sz="3200" dirty="0" err="1"/>
              <a:t>elps</a:t>
            </a:r>
            <a:r>
              <a:rPr lang="en-US" sz="3200" dirty="0"/>
              <a:t> ensure compliance with legal and regulatory requirements related to hate speech, reducing the risk of legal consequences.</a:t>
            </a:r>
          </a:p>
          <a:p>
            <a:pPr>
              <a:lnSpc>
                <a:spcPts val="6266"/>
              </a:lnSpc>
            </a:pPr>
            <a:endParaRPr lang="en-US" sz="4000" b="1" dirty="0">
              <a:solidFill>
                <a:srgbClr val="0B1320"/>
              </a:solidFill>
              <a:latin typeface="League Spartan Bold"/>
            </a:endParaRPr>
          </a:p>
        </p:txBody>
      </p:sp>
      <p:sp>
        <p:nvSpPr>
          <p:cNvPr id="19" name="AutoShape 19"/>
          <p:cNvSpPr/>
          <p:nvPr/>
        </p:nvSpPr>
        <p:spPr>
          <a:xfrm rot="-4499999">
            <a:off x="12637922" y="9427966"/>
            <a:ext cx="4500396" cy="0"/>
          </a:xfrm>
          <a:prstGeom prst="line">
            <a:avLst/>
          </a:prstGeom>
          <a:ln w="38100" cap="flat">
            <a:solidFill>
              <a:srgbClr val="F3F6FA"/>
            </a:solidFill>
            <a:prstDash val="solid"/>
            <a:headEnd type="none" w="sm" len="sm"/>
            <a:tailEnd type="none" w="sm" len="sm"/>
          </a:ln>
        </p:spPr>
        <p:txBody>
          <a:bodyPr/>
          <a:lstStyle/>
          <a:p>
            <a:endParaRPr lang="en-US"/>
          </a:p>
        </p:txBody>
      </p:sp>
      <p:sp>
        <p:nvSpPr>
          <p:cNvPr id="20" name="TextBox 19">
            <a:extLst>
              <a:ext uri="{FF2B5EF4-FFF2-40B4-BE49-F238E27FC236}">
                <a16:creationId xmlns:a16="http://schemas.microsoft.com/office/drawing/2014/main" id="{9B8AC35D-919C-44F7-BFEB-8963A9941FC1}"/>
              </a:ext>
            </a:extLst>
          </p:cNvPr>
          <p:cNvSpPr txBox="1"/>
          <p:nvPr/>
        </p:nvSpPr>
        <p:spPr>
          <a:xfrm>
            <a:off x="1028700" y="7976102"/>
            <a:ext cx="5600700" cy="2054217"/>
          </a:xfrm>
          <a:prstGeom prst="rect">
            <a:avLst/>
          </a:prstGeom>
        </p:spPr>
        <p:txBody>
          <a:bodyPr wrap="square" lIns="0" tIns="0" rIns="0" bIns="0" rtlCol="0" anchor="t">
            <a:spAutoFit/>
          </a:bodyPr>
          <a:lstStyle/>
          <a:p>
            <a:pPr>
              <a:lnSpc>
                <a:spcPts val="5456"/>
              </a:lnSpc>
            </a:pPr>
            <a:r>
              <a:rPr lang="en-US" sz="3897" dirty="0">
                <a:solidFill>
                  <a:schemeClr val="bg1"/>
                </a:solidFill>
                <a:latin typeface="Kollektif"/>
              </a:rPr>
              <a:t>Jayathilaka H.A.D.A.P.M  IT21032738</a:t>
            </a:r>
          </a:p>
          <a:p>
            <a:pPr>
              <a:lnSpc>
                <a:spcPts val="5456"/>
              </a:lnSpc>
            </a:pPr>
            <a:endParaRPr lang="en-US" sz="3897" dirty="0">
              <a:solidFill>
                <a:schemeClr val="bg1"/>
              </a:solidFill>
              <a:latin typeface="Kollektif"/>
            </a:endParaRPr>
          </a:p>
        </p:txBody>
      </p:sp>
      <p:sp>
        <p:nvSpPr>
          <p:cNvPr id="21" name="TextBox 20">
            <a:extLst>
              <a:ext uri="{FF2B5EF4-FFF2-40B4-BE49-F238E27FC236}">
                <a16:creationId xmlns:a16="http://schemas.microsoft.com/office/drawing/2014/main" id="{9089C962-65D3-4C85-8699-15E2D4F85E15}"/>
              </a:ext>
            </a:extLst>
          </p:cNvPr>
          <p:cNvSpPr txBox="1"/>
          <p:nvPr/>
        </p:nvSpPr>
        <p:spPr>
          <a:xfrm>
            <a:off x="1028700" y="9395091"/>
            <a:ext cx="3985945" cy="785921"/>
          </a:xfrm>
          <a:prstGeom prst="rect">
            <a:avLst/>
          </a:prstGeom>
        </p:spPr>
        <p:txBody>
          <a:bodyPr lIns="0" tIns="0" rIns="0" bIns="0" rtlCol="0" anchor="t">
            <a:spAutoFit/>
          </a:bodyPr>
          <a:lstStyle/>
          <a:p>
            <a:pPr>
              <a:lnSpc>
                <a:spcPts val="3229"/>
              </a:lnSpc>
            </a:pPr>
            <a:r>
              <a:rPr lang="en-US" sz="2400" dirty="0">
                <a:solidFill>
                  <a:schemeClr val="bg1"/>
                </a:solidFill>
                <a:latin typeface="Kollektif"/>
              </a:rPr>
              <a:t>Cyber Security | 2024</a:t>
            </a:r>
          </a:p>
          <a:p>
            <a:pPr>
              <a:lnSpc>
                <a:spcPts val="3229"/>
              </a:lnSpc>
            </a:pPr>
            <a:endParaRPr lang="en-US" sz="2306" dirty="0">
              <a:solidFill>
                <a:schemeClr val="bg1"/>
              </a:solidFill>
              <a:latin typeface="Kollektif"/>
            </a:endParaRPr>
          </a:p>
        </p:txBody>
      </p:sp>
    </p:spTree>
    <p:extLst>
      <p:ext uri="{BB962C8B-B14F-4D97-AF65-F5344CB8AC3E}">
        <p14:creationId xmlns:p14="http://schemas.microsoft.com/office/powerpoint/2010/main" val="4025586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547024" y="2310898"/>
            <a:ext cx="6989146" cy="11017126"/>
          </a:xfrm>
          <a:custGeom>
            <a:avLst/>
            <a:gdLst/>
            <a:ahLst/>
            <a:cxnLst/>
            <a:rect l="l" t="t" r="r" b="b"/>
            <a:pathLst>
              <a:path w="6989146" h="1101712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txBody>
          <a:bodyPr/>
          <a:lstStyle/>
          <a:p>
            <a:endParaRPr lang="en-US"/>
          </a:p>
        </p:txBody>
      </p:sp>
      <p:grpSp>
        <p:nvGrpSpPr>
          <p:cNvPr id="3" name="Group 3"/>
          <p:cNvGrpSpPr/>
          <p:nvPr/>
        </p:nvGrpSpPr>
        <p:grpSpPr>
          <a:xfrm rot="-5400000">
            <a:off x="11303005" y="-1619237"/>
            <a:ext cx="3720768" cy="9119754"/>
            <a:chOff x="0" y="0"/>
            <a:chExt cx="979955" cy="2401911"/>
          </a:xfrm>
        </p:grpSpPr>
        <p:sp>
          <p:nvSpPr>
            <p:cNvPr id="4" name="Freeform 4"/>
            <p:cNvSpPr/>
            <p:nvPr/>
          </p:nvSpPr>
          <p:spPr>
            <a:xfrm>
              <a:off x="0" y="0"/>
              <a:ext cx="979955" cy="2401911"/>
            </a:xfrm>
            <a:custGeom>
              <a:avLst/>
              <a:gdLst/>
              <a:ahLst/>
              <a:cxnLst/>
              <a:rect l="l" t="t" r="r" b="b"/>
              <a:pathLst>
                <a:path w="979955" h="2401911">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txBody>
            <a:bodyPr/>
            <a:lstStyle/>
            <a:p>
              <a:endParaRPr lang="en-US"/>
            </a:p>
          </p:txBody>
        </p:sp>
        <p:sp>
          <p:nvSpPr>
            <p:cNvPr id="5" name="TextBox 5"/>
            <p:cNvSpPr txBox="1"/>
            <p:nvPr/>
          </p:nvSpPr>
          <p:spPr>
            <a:xfrm>
              <a:off x="0" y="-47625"/>
              <a:ext cx="979955" cy="244953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1303005" y="2786484"/>
            <a:ext cx="3720768" cy="9119754"/>
            <a:chOff x="0" y="0"/>
            <a:chExt cx="979955" cy="2401911"/>
          </a:xfrm>
        </p:grpSpPr>
        <p:sp>
          <p:nvSpPr>
            <p:cNvPr id="7" name="Freeform 7"/>
            <p:cNvSpPr/>
            <p:nvPr/>
          </p:nvSpPr>
          <p:spPr>
            <a:xfrm>
              <a:off x="0" y="0"/>
              <a:ext cx="979955" cy="2401911"/>
            </a:xfrm>
            <a:custGeom>
              <a:avLst/>
              <a:gdLst/>
              <a:ahLst/>
              <a:cxnLst/>
              <a:rect l="l" t="t" r="r" b="b"/>
              <a:pathLst>
                <a:path w="979955" h="2401911">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txBody>
            <a:bodyPr/>
            <a:lstStyle/>
            <a:p>
              <a:endParaRPr lang="en-US"/>
            </a:p>
          </p:txBody>
        </p:sp>
        <p:sp>
          <p:nvSpPr>
            <p:cNvPr id="8" name="TextBox 8"/>
            <p:cNvSpPr txBox="1"/>
            <p:nvPr/>
          </p:nvSpPr>
          <p:spPr>
            <a:xfrm>
              <a:off x="0" y="-47625"/>
              <a:ext cx="979955" cy="2449536"/>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a:off x="9121647" y="2166200"/>
            <a:ext cx="6614925" cy="0"/>
          </a:xfrm>
          <a:prstGeom prst="line">
            <a:avLst/>
          </a:prstGeom>
          <a:ln w="38100" cap="flat">
            <a:solidFill>
              <a:srgbClr val="0B1320"/>
            </a:solidFill>
            <a:prstDash val="solid"/>
            <a:headEnd type="none" w="sm" len="sm"/>
            <a:tailEnd type="none" w="sm" len="sm"/>
          </a:ln>
        </p:spPr>
        <p:txBody>
          <a:bodyPr/>
          <a:lstStyle/>
          <a:p>
            <a:endParaRPr lang="en-US"/>
          </a:p>
        </p:txBody>
      </p:sp>
      <p:sp>
        <p:nvSpPr>
          <p:cNvPr id="10" name="AutoShape 10"/>
          <p:cNvSpPr/>
          <p:nvPr/>
        </p:nvSpPr>
        <p:spPr>
          <a:xfrm>
            <a:off x="9136021" y="6850152"/>
            <a:ext cx="6614925" cy="0"/>
          </a:xfrm>
          <a:prstGeom prst="line">
            <a:avLst/>
          </a:prstGeom>
          <a:ln w="38100" cap="flat">
            <a:solidFill>
              <a:srgbClr val="0B1320"/>
            </a:solidFill>
            <a:prstDash val="solid"/>
            <a:headEnd type="none" w="sm" len="sm"/>
            <a:tailEnd type="none" w="sm" len="sm"/>
          </a:ln>
        </p:spPr>
        <p:txBody>
          <a:bodyPr/>
          <a:lstStyle/>
          <a:p>
            <a:endParaRPr lang="en-US"/>
          </a:p>
        </p:txBody>
      </p:sp>
      <p:sp>
        <p:nvSpPr>
          <p:cNvPr id="11" name="Freeform 11"/>
          <p:cNvSpPr/>
          <p:nvPr/>
        </p:nvSpPr>
        <p:spPr>
          <a:xfrm>
            <a:off x="1858617" y="3428575"/>
            <a:ext cx="4770783" cy="4114800"/>
          </a:xfrm>
          <a:custGeom>
            <a:avLst/>
            <a:gdLst/>
            <a:ahLst/>
            <a:cxnLst/>
            <a:rect l="l" t="t" r="r" b="b"/>
            <a:pathLst>
              <a:path w="4770783" h="4114800">
                <a:moveTo>
                  <a:pt x="0" y="0"/>
                </a:moveTo>
                <a:lnTo>
                  <a:pt x="4770782" y="0"/>
                </a:lnTo>
                <a:lnTo>
                  <a:pt x="4770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2529980" y="395304"/>
            <a:ext cx="6584480" cy="2859822"/>
          </a:xfrm>
          <a:prstGeom prst="rect">
            <a:avLst/>
          </a:prstGeom>
        </p:spPr>
        <p:txBody>
          <a:bodyPr lIns="0" tIns="0" rIns="0" bIns="0" rtlCol="0" anchor="t">
            <a:spAutoFit/>
          </a:bodyPr>
          <a:lstStyle/>
          <a:p>
            <a:pPr>
              <a:lnSpc>
                <a:spcPts val="11536"/>
              </a:lnSpc>
            </a:pPr>
            <a:r>
              <a:rPr lang="en-US" sz="8240" dirty="0">
                <a:solidFill>
                  <a:srgbClr val="F3F6FA"/>
                </a:solidFill>
                <a:latin typeface="League Spartan Bold"/>
              </a:rPr>
              <a:t>Research Problem</a:t>
            </a:r>
          </a:p>
        </p:txBody>
      </p:sp>
      <p:sp>
        <p:nvSpPr>
          <p:cNvPr id="13" name="TextBox 13"/>
          <p:cNvSpPr txBox="1"/>
          <p:nvPr/>
        </p:nvSpPr>
        <p:spPr>
          <a:xfrm>
            <a:off x="9136021" y="1397701"/>
            <a:ext cx="4165401" cy="762468"/>
          </a:xfrm>
          <a:prstGeom prst="rect">
            <a:avLst/>
          </a:prstGeom>
        </p:spPr>
        <p:txBody>
          <a:bodyPr lIns="0" tIns="0" rIns="0" bIns="0" rtlCol="0" anchor="t">
            <a:spAutoFit/>
          </a:bodyPr>
          <a:lstStyle/>
          <a:p>
            <a:pPr>
              <a:lnSpc>
                <a:spcPts val="6266"/>
              </a:lnSpc>
            </a:pPr>
            <a:r>
              <a:rPr lang="en-US" sz="4476" dirty="0">
                <a:solidFill>
                  <a:srgbClr val="0B1320"/>
                </a:solidFill>
                <a:latin typeface="League Spartan Bold"/>
              </a:rPr>
              <a:t>Problem 1</a:t>
            </a:r>
          </a:p>
        </p:txBody>
      </p:sp>
      <p:sp>
        <p:nvSpPr>
          <p:cNvPr id="14" name="TextBox 14"/>
          <p:cNvSpPr txBox="1"/>
          <p:nvPr/>
        </p:nvSpPr>
        <p:spPr>
          <a:xfrm>
            <a:off x="9144000" y="2420406"/>
            <a:ext cx="8166604" cy="2063835"/>
          </a:xfrm>
          <a:prstGeom prst="rect">
            <a:avLst/>
          </a:prstGeom>
        </p:spPr>
        <p:txBody>
          <a:bodyPr wrap="square" lIns="0" tIns="0" rIns="0" bIns="0" rtlCol="0" anchor="t">
            <a:spAutoFit/>
          </a:bodyPr>
          <a:lstStyle/>
          <a:p>
            <a:pPr marL="0" marR="0" lvl="0" indent="0" algn="just" defTabSz="914400" rtl="0" eaLnBrk="1" fontAlgn="auto" latinLnBrk="0" hangingPunct="1">
              <a:lnSpc>
                <a:spcPts val="4111"/>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D0D0D"/>
                </a:solidFill>
                <a:effectLst/>
                <a:uLnTx/>
                <a:uFillTx/>
                <a:latin typeface="Söhne"/>
                <a:ea typeface="+mn-ea"/>
                <a:cs typeface="+mn-cs"/>
              </a:rPr>
              <a:t>How can we boost the accuracy and F1 score of hate speech detection models to ensure more reliable and effective identification of harmful content?</a:t>
            </a:r>
          </a:p>
        </p:txBody>
      </p:sp>
      <p:sp>
        <p:nvSpPr>
          <p:cNvPr id="15" name="TextBox 15"/>
          <p:cNvSpPr txBox="1"/>
          <p:nvPr/>
        </p:nvSpPr>
        <p:spPr>
          <a:xfrm>
            <a:off x="9136021" y="5945517"/>
            <a:ext cx="4165401" cy="762468"/>
          </a:xfrm>
          <a:prstGeom prst="rect">
            <a:avLst/>
          </a:prstGeom>
        </p:spPr>
        <p:txBody>
          <a:bodyPr lIns="0" tIns="0" rIns="0" bIns="0" rtlCol="0" anchor="t">
            <a:spAutoFit/>
          </a:bodyPr>
          <a:lstStyle/>
          <a:p>
            <a:pPr>
              <a:lnSpc>
                <a:spcPts val="6266"/>
              </a:lnSpc>
            </a:pPr>
            <a:r>
              <a:rPr lang="en-US" sz="4476">
                <a:solidFill>
                  <a:srgbClr val="0B1320"/>
                </a:solidFill>
                <a:latin typeface="League Spartan Bold"/>
              </a:rPr>
              <a:t>Problem 2</a:t>
            </a:r>
          </a:p>
        </p:txBody>
      </p:sp>
      <p:sp>
        <p:nvSpPr>
          <p:cNvPr id="16" name="TextBox 16"/>
          <p:cNvSpPr txBox="1"/>
          <p:nvPr/>
        </p:nvSpPr>
        <p:spPr>
          <a:xfrm>
            <a:off x="9114460" y="7157848"/>
            <a:ext cx="8123279" cy="1551194"/>
          </a:xfrm>
          <a:prstGeom prst="rect">
            <a:avLst/>
          </a:prstGeom>
        </p:spPr>
        <p:txBody>
          <a:bodyPr wrap="square" lIns="0" tIns="0" rIns="0" bIns="0" rtlCol="0" anchor="t">
            <a:spAutoFit/>
          </a:bodyPr>
          <a:lstStyle/>
          <a:p>
            <a:pPr marL="0" marR="0" lvl="0" indent="0" algn="just" defTabSz="914400" rtl="0" eaLnBrk="1" fontAlgn="auto" latinLnBrk="0" hangingPunct="1">
              <a:lnSpc>
                <a:spcPts val="4111"/>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D0D0D"/>
                </a:solidFill>
                <a:effectLst/>
                <a:uLnTx/>
                <a:uFillTx/>
                <a:latin typeface="Söhne"/>
                <a:ea typeface="+mn-ea"/>
                <a:cs typeface="+mn-cs"/>
              </a:rPr>
              <a:t>How can we address the challenge of imbalanced datasets to improve the fairness and reliability of hate speech detection models?</a:t>
            </a:r>
            <a:endParaRPr kumimoji="0" lang="en-US" sz="3200" b="0" i="0" u="none" strike="noStrike" kern="1200" cap="none" spc="0" normalizeH="0" baseline="0" noProof="0" dirty="0">
              <a:ln>
                <a:noFill/>
              </a:ln>
              <a:solidFill>
                <a:srgbClr val="0B1320"/>
              </a:solidFill>
              <a:effectLst/>
              <a:uLnTx/>
              <a:uFillTx/>
              <a:latin typeface="Kollektif"/>
              <a:ea typeface="+mn-ea"/>
              <a:cs typeface="+mn-cs"/>
            </a:endParaRPr>
          </a:p>
        </p:txBody>
      </p:sp>
      <p:sp>
        <p:nvSpPr>
          <p:cNvPr id="19" name="TextBox 18">
            <a:extLst>
              <a:ext uri="{FF2B5EF4-FFF2-40B4-BE49-F238E27FC236}">
                <a16:creationId xmlns:a16="http://schemas.microsoft.com/office/drawing/2014/main" id="{982B896E-066A-4034-B92E-5579EB1D3A12}"/>
              </a:ext>
            </a:extLst>
          </p:cNvPr>
          <p:cNvSpPr txBox="1"/>
          <p:nvPr/>
        </p:nvSpPr>
        <p:spPr>
          <a:xfrm>
            <a:off x="1028700" y="7976102"/>
            <a:ext cx="5600700" cy="2054217"/>
          </a:xfrm>
          <a:prstGeom prst="rect">
            <a:avLst/>
          </a:prstGeom>
        </p:spPr>
        <p:txBody>
          <a:bodyPr wrap="square" lIns="0" tIns="0" rIns="0" bIns="0" rtlCol="0" anchor="t">
            <a:spAutoFit/>
          </a:bodyPr>
          <a:lstStyle/>
          <a:p>
            <a:pPr>
              <a:lnSpc>
                <a:spcPts val="5456"/>
              </a:lnSpc>
            </a:pPr>
            <a:r>
              <a:rPr lang="en-US" sz="3897" dirty="0">
                <a:solidFill>
                  <a:schemeClr val="bg1"/>
                </a:solidFill>
                <a:latin typeface="Kollektif"/>
              </a:rPr>
              <a:t>Gunawardana K. P  IT20298876</a:t>
            </a:r>
          </a:p>
          <a:p>
            <a:pPr>
              <a:lnSpc>
                <a:spcPts val="5456"/>
              </a:lnSpc>
            </a:pPr>
            <a:endParaRPr lang="en-US" sz="3897" dirty="0">
              <a:solidFill>
                <a:schemeClr val="bg1"/>
              </a:solidFill>
              <a:latin typeface="Kollektif"/>
            </a:endParaRPr>
          </a:p>
        </p:txBody>
      </p:sp>
      <p:sp>
        <p:nvSpPr>
          <p:cNvPr id="21" name="TextBox 20">
            <a:extLst>
              <a:ext uri="{FF2B5EF4-FFF2-40B4-BE49-F238E27FC236}">
                <a16:creationId xmlns:a16="http://schemas.microsoft.com/office/drawing/2014/main" id="{0AA51554-DCD3-4B55-8A26-12171AF96508}"/>
              </a:ext>
            </a:extLst>
          </p:cNvPr>
          <p:cNvSpPr txBox="1"/>
          <p:nvPr/>
        </p:nvSpPr>
        <p:spPr>
          <a:xfrm>
            <a:off x="1028700" y="9395091"/>
            <a:ext cx="3985945" cy="785921"/>
          </a:xfrm>
          <a:prstGeom prst="rect">
            <a:avLst/>
          </a:prstGeom>
        </p:spPr>
        <p:txBody>
          <a:bodyPr lIns="0" tIns="0" rIns="0" bIns="0" rtlCol="0" anchor="t">
            <a:spAutoFit/>
          </a:bodyPr>
          <a:lstStyle/>
          <a:p>
            <a:pPr>
              <a:lnSpc>
                <a:spcPts val="3229"/>
              </a:lnSpc>
            </a:pPr>
            <a:r>
              <a:rPr lang="en-US" sz="2400" dirty="0">
                <a:solidFill>
                  <a:schemeClr val="bg1"/>
                </a:solidFill>
                <a:latin typeface="Kollektif"/>
              </a:rPr>
              <a:t>Data Science | 2024</a:t>
            </a:r>
          </a:p>
          <a:p>
            <a:pPr>
              <a:lnSpc>
                <a:spcPts val="3229"/>
              </a:lnSpc>
            </a:pPr>
            <a:endParaRPr lang="en-US" sz="2306" dirty="0">
              <a:solidFill>
                <a:schemeClr val="bg1"/>
              </a:solidFill>
              <a:latin typeface="Kollektif"/>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11590</TotalTime>
  <Words>1329</Words>
  <Application>Microsoft Office PowerPoint</Application>
  <PresentationFormat>Custom</PresentationFormat>
  <Paragraphs>185</Paragraphs>
  <Slides>30</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Aptos</vt:lpstr>
      <vt:lpstr>Aharoni</vt:lpstr>
      <vt:lpstr>Söhne</vt:lpstr>
      <vt:lpstr>Wingdings</vt:lpstr>
      <vt:lpstr>League Spartan Bold</vt:lpstr>
      <vt:lpstr>Arial</vt:lpstr>
      <vt:lpstr>Cambria</vt:lpstr>
      <vt:lpstr>Kollektif</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Broken White Geometric Thesis Defense Presentation</dc:title>
  <dc:creator>User</dc:creator>
  <cp:lastModifiedBy>kithmi pabasara</cp:lastModifiedBy>
  <cp:revision>95</cp:revision>
  <dcterms:created xsi:type="dcterms:W3CDTF">2006-08-16T00:00:00Z</dcterms:created>
  <dcterms:modified xsi:type="dcterms:W3CDTF">2024-10-30T06:22:27Z</dcterms:modified>
  <dc:identifier>DAGDrV7yK0k</dc:identifier>
</cp:coreProperties>
</file>